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5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  <p:guide orient="horz" pos="22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3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552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49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7791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90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79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50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8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1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5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9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00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6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4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4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C001C-B0D1-4AB2-992D-E8E5E9B58E7D}" type="datetimeFigureOut">
              <a:rPr lang="en-US" smtClean="0"/>
              <a:pPr/>
              <a:t>27.02.2023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0D4DB1-D718-46E3-A114-AE0A999EFA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43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5" name="Прямая со стрелкой 124"/>
          <p:cNvCxnSpPr>
            <a:cxnSpLocks/>
            <a:endCxn id="88" idx="0"/>
          </p:cNvCxnSpPr>
          <p:nvPr/>
        </p:nvCxnSpPr>
        <p:spPr>
          <a:xfrm>
            <a:off x="6998338" y="400806"/>
            <a:ext cx="1058664" cy="611612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cxnSpLocks/>
          </p:cNvCxnSpPr>
          <p:nvPr/>
        </p:nvCxnSpPr>
        <p:spPr>
          <a:xfrm flipH="1">
            <a:off x="3244009" y="186058"/>
            <a:ext cx="1423410" cy="7088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cxnSpLocks/>
          </p:cNvCxnSpPr>
          <p:nvPr/>
        </p:nvCxnSpPr>
        <p:spPr>
          <a:xfrm flipV="1">
            <a:off x="7406617" y="206107"/>
            <a:ext cx="3067735" cy="7851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</p:cNvCxnSpPr>
          <p:nvPr/>
        </p:nvCxnSpPr>
        <p:spPr>
          <a:xfrm flipH="1">
            <a:off x="3250668" y="193146"/>
            <a:ext cx="1605" cy="35358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0446769" y="206107"/>
            <a:ext cx="27583" cy="651239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1794325" y="557548"/>
            <a:ext cx="3534051" cy="2849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დირექტორის მოადგილე-სამეცნიერო დარგში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9517352" y="887794"/>
            <a:ext cx="2220172" cy="565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დირექტორის მოადგილე-ადმინისტრაციულ დარგში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636715" y="33554"/>
            <a:ext cx="2767279" cy="3578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400" b="1" dirty="0">
                <a:solidFill>
                  <a:schemeClr val="tx1"/>
                </a:solidFill>
              </a:rPr>
              <a:t>დირექტორი</a:t>
            </a:r>
          </a:p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45552" y="1460980"/>
            <a:ext cx="2874957" cy="34231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chemeClr val="tx1"/>
                </a:solidFill>
              </a:rPr>
              <a:t>მეხილეობის კვლევის სამსახური</a:t>
            </a:r>
            <a:r>
              <a:rPr lang="en-US" sz="900" b="1" dirty="0">
                <a:solidFill>
                  <a:schemeClr val="tx1"/>
                </a:solidFill>
              </a:rPr>
              <a:t> </a:t>
            </a:r>
            <a:endParaRPr lang="ka-GE" sz="900" b="1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37225" y="2028664"/>
            <a:ext cx="2891613" cy="3033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chemeClr val="tx1"/>
                </a:solidFill>
              </a:rPr>
              <a:t>სოფლის მეურნეობის პროდუქტთა შენახვა – გადამუშავების კვლევის სამსახური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436587" y="2561907"/>
            <a:ext cx="2843199" cy="34231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chemeClr val="tx1"/>
                </a:solidFill>
              </a:rPr>
              <a:t>ბოსტნეული</a:t>
            </a:r>
            <a:r>
              <a:rPr lang="ka-GE" sz="1000" b="1" dirty="0">
                <a:solidFill>
                  <a:schemeClr val="tx1"/>
                </a:solidFill>
              </a:rPr>
              <a:t> და </a:t>
            </a:r>
            <a:r>
              <a:rPr lang="ka-GE" sz="900" b="1" dirty="0">
                <a:solidFill>
                  <a:schemeClr val="tx1"/>
                </a:solidFill>
              </a:rPr>
              <a:t>ბაღჩეული</a:t>
            </a:r>
            <a:r>
              <a:rPr lang="ka-GE" sz="1000" b="1" dirty="0">
                <a:solidFill>
                  <a:schemeClr val="tx1"/>
                </a:solidFill>
              </a:rPr>
              <a:t> კულტურების კვლევის სამსახური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418698" y="3083629"/>
            <a:ext cx="2843199" cy="3508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მარცვლოვანი კულტურების კვლევის </a:t>
            </a:r>
            <a:r>
              <a:rPr lang="ka-GE" sz="900" b="1" dirty="0">
                <a:solidFill>
                  <a:schemeClr val="tx1"/>
                </a:solidFill>
              </a:rPr>
              <a:t>სამსახური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454475" y="3627778"/>
            <a:ext cx="2807422" cy="29565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ნიადაგის </a:t>
            </a:r>
            <a:r>
              <a:rPr lang="ka-GE" sz="900" b="1" dirty="0">
                <a:solidFill>
                  <a:schemeClr val="tx1"/>
                </a:solidFill>
              </a:rPr>
              <a:t>ნაყოფიერების</a:t>
            </a:r>
            <a:r>
              <a:rPr lang="ka-GE" sz="1000" b="1" dirty="0">
                <a:solidFill>
                  <a:schemeClr val="tx1"/>
                </a:solidFill>
              </a:rPr>
              <a:t> კვლევის სამსახური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423129" y="4182562"/>
            <a:ext cx="2863614" cy="361853"/>
          </a:xfrm>
          <a:prstGeom prst="roundRect">
            <a:avLst>
              <a:gd name="adj" fmla="val 2980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chemeClr val="tx1"/>
                </a:solidFill>
              </a:rPr>
              <a:t>ბიოაგროწარმოების</a:t>
            </a:r>
            <a:r>
              <a:rPr lang="ka-GE" sz="1000" b="1" dirty="0">
                <a:solidFill>
                  <a:schemeClr val="tx1"/>
                </a:solidFill>
              </a:rPr>
              <a:t> სამსახური 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436587" y="4755184"/>
            <a:ext cx="2807422" cy="361853"/>
          </a:xfrm>
          <a:prstGeom prst="roundRect">
            <a:avLst>
              <a:gd name="adj" fmla="val 275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მეცხოველეობისა და საკვებწარმოების კვლევის </a:t>
            </a:r>
            <a:r>
              <a:rPr lang="ka-GE" sz="900" b="1" dirty="0">
                <a:solidFill>
                  <a:schemeClr val="tx1"/>
                </a:solidFill>
              </a:rPr>
              <a:t>დეპარტამენტი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3955714" y="5453449"/>
            <a:ext cx="2599541" cy="4040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მცენარეთა </a:t>
            </a:r>
            <a:r>
              <a:rPr lang="ka-GE" sz="900" b="1" dirty="0">
                <a:solidFill>
                  <a:schemeClr val="tx1"/>
                </a:solidFill>
              </a:rPr>
              <a:t>ინტეგრირებული</a:t>
            </a:r>
            <a:r>
              <a:rPr lang="ka-GE" sz="1000" b="1" dirty="0">
                <a:solidFill>
                  <a:schemeClr val="tx1"/>
                </a:solidFill>
              </a:rPr>
              <a:t> დაცვის კვლევის </a:t>
            </a:r>
            <a:r>
              <a:rPr lang="ka-GE" sz="900" b="1" dirty="0">
                <a:solidFill>
                  <a:schemeClr val="tx1"/>
                </a:solidFill>
              </a:rPr>
              <a:t>დეპარტამენტი</a:t>
            </a:r>
            <a:r>
              <a:rPr lang="ka-GE" sz="10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3969742" y="4849092"/>
            <a:ext cx="2529130" cy="4740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აგროსატყეო </a:t>
            </a:r>
            <a:r>
              <a:rPr lang="ka-GE" sz="900" b="1" dirty="0">
                <a:solidFill>
                  <a:schemeClr val="tx1"/>
                </a:solidFill>
              </a:rPr>
              <a:t>კულტურების</a:t>
            </a:r>
            <a:r>
              <a:rPr lang="ka-GE" sz="1000" b="1" dirty="0">
                <a:solidFill>
                  <a:schemeClr val="tx1"/>
                </a:solidFill>
              </a:rPr>
              <a:t> კვლეის სამსახური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3969742" y="2561907"/>
            <a:ext cx="2505060" cy="3210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chemeClr val="tx1"/>
                </a:solidFill>
              </a:rPr>
              <a:t>აგროსაინჟინრო</a:t>
            </a:r>
            <a:r>
              <a:rPr lang="ka-GE" sz="1000" b="1" dirty="0">
                <a:solidFill>
                  <a:schemeClr val="tx1"/>
                </a:solidFill>
              </a:rPr>
              <a:t> კვლევის სამსახური 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3919064" y="1385983"/>
            <a:ext cx="2471718" cy="4018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რისკის შეფასების სამსახური 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9662148" y="3795369"/>
            <a:ext cx="2012965" cy="4166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ფინანსური სამსახური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022500" y="1012418"/>
            <a:ext cx="2069004" cy="7994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საზოგადოებასთან, რეგიონებთან და საერთაშორისო ორგანიზაციებთან  ურთიერთობის სამსახური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9542514" y="1618233"/>
            <a:ext cx="2116721" cy="5146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ადმინისტრაციული დეპარტამენტი</a:t>
            </a:r>
          </a:p>
        </p:txBody>
      </p:sp>
      <p:cxnSp>
        <p:nvCxnSpPr>
          <p:cNvPr id="124" name="Straight Connector 123"/>
          <p:cNvCxnSpPr>
            <a:stCxn id="30" idx="3"/>
          </p:cNvCxnSpPr>
          <p:nvPr/>
        </p:nvCxnSpPr>
        <p:spPr>
          <a:xfrm>
            <a:off x="11737524" y="1170380"/>
            <a:ext cx="222481" cy="133047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cxnSpLocks/>
          </p:cNvCxnSpPr>
          <p:nvPr/>
        </p:nvCxnSpPr>
        <p:spPr>
          <a:xfrm>
            <a:off x="11960005" y="1297503"/>
            <a:ext cx="20192" cy="279910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flipH="1" flipV="1">
            <a:off x="9962280" y="2180219"/>
            <a:ext cx="93368" cy="229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>
            <a:off x="11659235" y="1851273"/>
            <a:ext cx="300770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ounded Rectangle 143"/>
          <p:cNvSpPr/>
          <p:nvPr/>
        </p:nvSpPr>
        <p:spPr>
          <a:xfrm>
            <a:off x="9662148" y="3172365"/>
            <a:ext cx="2075376" cy="3791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იურიდიული სამმართველო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47" name="Rounded Rectangle 146"/>
          <p:cNvSpPr/>
          <p:nvPr/>
        </p:nvSpPr>
        <p:spPr>
          <a:xfrm>
            <a:off x="9606340" y="2366273"/>
            <a:ext cx="2108964" cy="5246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ადამიანური რესურსების და საქმისწარმოების სამმართველო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H="1">
            <a:off x="11639042" y="4102761"/>
            <a:ext cx="341155" cy="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/>
          <p:nvPr/>
        </p:nvSpPr>
        <p:spPr>
          <a:xfrm>
            <a:off x="3959456" y="1922154"/>
            <a:ext cx="2518171" cy="45111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სტანდარტების, </a:t>
            </a:r>
            <a:r>
              <a:rPr lang="ka-GE" sz="900" b="1" dirty="0">
                <a:solidFill>
                  <a:schemeClr val="tx1"/>
                </a:solidFill>
              </a:rPr>
              <a:t>სერტიფიცირების</a:t>
            </a:r>
            <a:r>
              <a:rPr lang="ka-GE" sz="1000" b="1" dirty="0">
                <a:solidFill>
                  <a:schemeClr val="tx1"/>
                </a:solidFill>
              </a:rPr>
              <a:t> </a:t>
            </a:r>
            <a:r>
              <a:rPr lang="ka-GE" sz="900" b="1" dirty="0">
                <a:solidFill>
                  <a:schemeClr val="tx1"/>
                </a:solidFill>
              </a:rPr>
              <a:t>დაგეგმვისა</a:t>
            </a:r>
            <a:r>
              <a:rPr lang="ka-GE" sz="1000" b="1" dirty="0">
                <a:solidFill>
                  <a:schemeClr val="tx1"/>
                </a:solidFill>
              </a:rPr>
              <a:t> და </a:t>
            </a:r>
            <a:r>
              <a:rPr lang="ka-GE" sz="900" b="1" dirty="0">
                <a:solidFill>
                  <a:schemeClr val="tx1"/>
                </a:solidFill>
              </a:rPr>
              <a:t>ეკონომიკური</a:t>
            </a:r>
            <a:r>
              <a:rPr lang="ka-GE" sz="1000" b="1" dirty="0">
                <a:solidFill>
                  <a:schemeClr val="tx1"/>
                </a:solidFill>
              </a:rPr>
              <a:t> ანალიზის სამსახური </a:t>
            </a: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10660822" y="2890931"/>
            <a:ext cx="0" cy="266359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cxnSpLocks/>
          </p:cNvCxnSpPr>
          <p:nvPr/>
        </p:nvCxnSpPr>
        <p:spPr>
          <a:xfrm>
            <a:off x="10660822" y="2160328"/>
            <a:ext cx="0" cy="224579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471132" y="5878402"/>
            <a:ext cx="2807423" cy="489572"/>
          </a:xfrm>
          <a:prstGeom prst="roundRect">
            <a:avLst>
              <a:gd name="adj" fmla="val 2610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chemeClr val="tx1"/>
                </a:solidFill>
              </a:rPr>
              <a:t>ეკოფიზიოლოგიის კვლევის სამსახური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479321" y="5292482"/>
            <a:ext cx="2807422" cy="387996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chemeClr val="tx1"/>
                </a:solidFill>
              </a:rPr>
              <a:t>ვეტერინარიის კვლევის სამსახური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3919064" y="6017512"/>
            <a:ext cx="2748314" cy="3879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900" b="1" dirty="0">
                <a:solidFill>
                  <a:schemeClr val="tx1"/>
                </a:solidFill>
              </a:rPr>
              <a:t>მევენახეობისა და მეღვინეობის კვლევის სამსახური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3959456" y="3044553"/>
            <a:ext cx="2529130" cy="404043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მოლეკულური მარკირების ლაბორატორია (დნმ ლაბორატორია)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3971391" y="3653905"/>
            <a:ext cx="2517195" cy="442699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მცენარეთა მიკროკლონური (</a:t>
            </a:r>
            <a:r>
              <a:rPr lang="en-US" sz="1000" b="1" dirty="0">
                <a:solidFill>
                  <a:schemeClr val="tx1"/>
                </a:solidFill>
              </a:rPr>
              <a:t>in vitro) </a:t>
            </a:r>
            <a:r>
              <a:rPr lang="ka-GE" sz="1000" b="1" dirty="0">
                <a:solidFill>
                  <a:schemeClr val="tx1"/>
                </a:solidFill>
              </a:rPr>
              <a:t>გამრავლებისა და </a:t>
            </a:r>
            <a:r>
              <a:rPr lang="ka-GE" sz="900" b="1" dirty="0">
                <a:solidFill>
                  <a:schemeClr val="tx1"/>
                </a:solidFill>
              </a:rPr>
              <a:t>უვირუსო</a:t>
            </a:r>
            <a:r>
              <a:rPr lang="ka-GE" sz="1000" b="1" dirty="0">
                <a:solidFill>
                  <a:schemeClr val="tx1"/>
                </a:solidFill>
              </a:rPr>
              <a:t> </a:t>
            </a:r>
            <a:r>
              <a:rPr lang="ka-GE" sz="900" b="1" dirty="0">
                <a:solidFill>
                  <a:schemeClr val="tx1"/>
                </a:solidFill>
              </a:rPr>
              <a:t>სარგავი</a:t>
            </a:r>
            <a:r>
              <a:rPr lang="ka-GE" sz="1000" b="1" dirty="0">
                <a:solidFill>
                  <a:schemeClr val="tx1"/>
                </a:solidFill>
              </a:rPr>
              <a:t> მასალის კვლევის სამსახური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4001039" y="4292222"/>
            <a:ext cx="2529130" cy="442700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000" b="1" dirty="0">
                <a:solidFill>
                  <a:schemeClr val="tx1"/>
                </a:solidFill>
              </a:rPr>
              <a:t>ჩაისა და </a:t>
            </a:r>
            <a:r>
              <a:rPr lang="ka-GE" sz="900" b="1" dirty="0">
                <a:solidFill>
                  <a:schemeClr val="tx1"/>
                </a:solidFill>
              </a:rPr>
              <a:t>სუბტროპიკული</a:t>
            </a:r>
            <a:r>
              <a:rPr lang="ka-GE" sz="1000" b="1" dirty="0">
                <a:solidFill>
                  <a:schemeClr val="tx1"/>
                </a:solidFill>
              </a:rPr>
              <a:t> კულტურების კვლევის სამსახური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890AE8E-3BB0-4301-ACB6-853168FCD07A}"/>
              </a:ext>
            </a:extLst>
          </p:cNvPr>
          <p:cNvCxnSpPr>
            <a:cxnSpLocks/>
          </p:cNvCxnSpPr>
          <p:nvPr/>
        </p:nvCxnSpPr>
        <p:spPr>
          <a:xfrm>
            <a:off x="2295117" y="842485"/>
            <a:ext cx="0" cy="5243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9DF3BAC2-D4F6-48D5-BDA3-E8AD5F901484}"/>
              </a:ext>
            </a:extLst>
          </p:cNvPr>
          <p:cNvCxnSpPr/>
          <p:nvPr/>
        </p:nvCxnSpPr>
        <p:spPr>
          <a:xfrm>
            <a:off x="4879674" y="863089"/>
            <a:ext cx="0" cy="515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3210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413</TotalTime>
  <Words>118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Sylfaen</vt:lpstr>
      <vt:lpstr>Trebuchet MS</vt:lpstr>
      <vt:lpstr>Wingdings 3</vt:lpstr>
      <vt:lpstr>Facet</vt:lpstr>
      <vt:lpstr>PowerPoint Presentation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Archil Khomasuridze</dc:creator>
  <cp:lastModifiedBy>Mariam Katashvili</cp:lastModifiedBy>
  <cp:revision>60</cp:revision>
  <cp:lastPrinted>2015-06-05T10:57:47Z</cp:lastPrinted>
  <dcterms:created xsi:type="dcterms:W3CDTF">2014-09-23T12:24:09Z</dcterms:created>
  <dcterms:modified xsi:type="dcterms:W3CDTF">2023-02-27T06:00:55Z</dcterms:modified>
</cp:coreProperties>
</file>