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9"/>
  </p:notesMasterIdLst>
  <p:sldIdLst>
    <p:sldId id="256" r:id="rId2"/>
    <p:sldId id="257" r:id="rId3"/>
    <p:sldId id="258" r:id="rId4"/>
    <p:sldId id="259" r:id="rId5"/>
    <p:sldId id="260" r:id="rId6"/>
    <p:sldId id="275" r:id="rId7"/>
    <p:sldId id="285" r:id="rId8"/>
    <p:sldId id="287" r:id="rId9"/>
    <p:sldId id="263" r:id="rId10"/>
    <p:sldId id="298" r:id="rId11"/>
    <p:sldId id="261" r:id="rId12"/>
    <p:sldId id="311" r:id="rId13"/>
    <p:sldId id="269" r:id="rId14"/>
    <p:sldId id="313" r:id="rId15"/>
    <p:sldId id="324" r:id="rId16"/>
    <p:sldId id="325" r:id="rId17"/>
    <p:sldId id="326" r:id="rId18"/>
    <p:sldId id="317" r:id="rId19"/>
    <p:sldId id="320" r:id="rId20"/>
    <p:sldId id="266" r:id="rId21"/>
    <p:sldId id="328" r:id="rId22"/>
    <p:sldId id="267" r:id="rId23"/>
    <p:sldId id="299" r:id="rId24"/>
    <p:sldId id="302" r:id="rId25"/>
    <p:sldId id="322" r:id="rId26"/>
    <p:sldId id="323" r:id="rId27"/>
    <p:sldId id="305" r:id="rId28"/>
    <p:sldId id="306" r:id="rId29"/>
    <p:sldId id="307" r:id="rId30"/>
    <p:sldId id="273" r:id="rId31"/>
    <p:sldId id="276" r:id="rId32"/>
    <p:sldId id="277" r:id="rId33"/>
    <p:sldId id="278" r:id="rId34"/>
    <p:sldId id="274" r:id="rId35"/>
    <p:sldId id="279" r:id="rId36"/>
    <p:sldId id="280"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723C08B-4F0C-4DC3-A5A3-D2D106467A8B}">
          <p14:sldIdLst>
            <p14:sldId id="256"/>
            <p14:sldId id="257"/>
            <p14:sldId id="258"/>
            <p14:sldId id="259"/>
            <p14:sldId id="260"/>
            <p14:sldId id="275"/>
            <p14:sldId id="285"/>
            <p14:sldId id="287"/>
            <p14:sldId id="263"/>
            <p14:sldId id="298"/>
            <p14:sldId id="261"/>
            <p14:sldId id="311"/>
            <p14:sldId id="269"/>
            <p14:sldId id="313"/>
            <p14:sldId id="324"/>
            <p14:sldId id="325"/>
            <p14:sldId id="326"/>
            <p14:sldId id="317"/>
            <p14:sldId id="320"/>
            <p14:sldId id="266"/>
            <p14:sldId id="328"/>
            <p14:sldId id="267"/>
            <p14:sldId id="299"/>
            <p14:sldId id="302"/>
            <p14:sldId id="322"/>
            <p14:sldId id="323"/>
            <p14:sldId id="305"/>
            <p14:sldId id="306"/>
            <p14:sldId id="307"/>
            <p14:sldId id="273"/>
            <p14:sldId id="276"/>
            <p14:sldId id="277"/>
            <p14:sldId id="278"/>
            <p14:sldId id="274"/>
            <p14:sldId id="279"/>
            <p14:sldId id="280"/>
          </p14:sldIdLst>
        </p14:section>
        <p14:section name="Раздел без заголовка" id="{B15EA1B9-3A22-43D8-92CC-297307C507FD}">
          <p14:sldIdLst>
            <p14:sldId id="283"/>
          </p14:sldIdLst>
        </p14:section>
        <p14:section name="Раздел без заголовка" id="{A4549944-5167-4874-B409-F710B767893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24" autoAdjust="0"/>
  </p:normalViewPr>
  <p:slideViewPr>
    <p:cSldViewPr>
      <p:cViewPr varScale="1">
        <p:scale>
          <a:sx n="128" d="100"/>
          <a:sy n="128" d="100"/>
        </p:scale>
        <p:origin x="9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C8D4B-29B2-48C6-8975-4E5322896B6E}" type="datetimeFigureOut">
              <a:rPr lang="en-US" smtClean="0"/>
              <a:pPr/>
              <a:t>20.10.2015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8ED27-EAA7-4406-AD79-7730401DD77E}" type="slidenum">
              <a:rPr lang="en-US" smtClean="0"/>
              <a:pPr/>
              <a:t>‹#›</a:t>
            </a:fld>
            <a:endParaRPr lang="en-US"/>
          </a:p>
        </p:txBody>
      </p:sp>
    </p:spTree>
    <p:extLst>
      <p:ext uri="{BB962C8B-B14F-4D97-AF65-F5344CB8AC3E}">
        <p14:creationId xmlns:p14="http://schemas.microsoft.com/office/powerpoint/2010/main" val="125069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ადრე არსებული პროდუქციის ხარისხისა და უვნებლობის კონტროლის სისტემა,</a:t>
            </a:r>
            <a:r>
              <a:rPr lang="ka-GE" baseline="0" dirty="0" smtClean="0"/>
              <a:t> რომელიც ეფუძნებოდა საბოლოო პროდუქტის სერტიფიცირებას, არ აღმოჩნდა ეფექტური. ამიტომ შემუშავებული იქნა ახალი სისტემა, რომელიც გულისხმობს არა საბოლოო პროდუქტის, არამედ წარმოების ტექნოლოგიური პროცესის კონტროლს. </a:t>
            </a:r>
            <a:r>
              <a:rPr lang="ru-RU" sz="1200" dirty="0" smtClean="0"/>
              <a:t>В настоящее время </a:t>
            </a:r>
            <a:r>
              <a:rPr lang="en-US" sz="1200" dirty="0" err="1" smtClean="0"/>
              <a:t>GlobalGAP</a:t>
            </a:r>
            <a:r>
              <a:rPr lang="ru-RU" sz="1200" dirty="0" smtClean="0"/>
              <a:t> является наиболее распространенным в мире стандартом безопасности сельскохозяйственной продукции. Он эффективно работает в 80 странах, а общее количество сертифицированных хозяйств составляет более 80 тыс. </a:t>
            </a:r>
            <a:endParaRPr lang="en-US" dirty="0"/>
          </a:p>
        </p:txBody>
      </p:sp>
      <p:sp>
        <p:nvSpPr>
          <p:cNvPr id="4" name="Slide Number Placeholder 3"/>
          <p:cNvSpPr>
            <a:spLocks noGrp="1"/>
          </p:cNvSpPr>
          <p:nvPr>
            <p:ph type="sldNum" sz="quarter" idx="10"/>
          </p:nvPr>
        </p:nvSpPr>
        <p:spPr/>
        <p:txBody>
          <a:bodyPr/>
          <a:lstStyle/>
          <a:p>
            <a:fld id="{29D8ED27-EAA7-4406-AD79-7730401DD77E}" type="slidenum">
              <a:rPr lang="en-US" smtClean="0"/>
              <a:pPr/>
              <a:t>2</a:t>
            </a:fld>
            <a:endParaRPr lang="en-US"/>
          </a:p>
        </p:txBody>
      </p:sp>
    </p:spTree>
    <p:extLst>
      <p:ext uri="{BB962C8B-B14F-4D97-AF65-F5344CB8AC3E}">
        <p14:creationId xmlns:p14="http://schemas.microsoft.com/office/powerpoint/2010/main" val="354548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a-GE" dirty="0" smtClean="0"/>
              <a:t>    </a:t>
            </a:r>
            <a:endParaRPr lang="en-US" dirty="0"/>
          </a:p>
        </p:txBody>
      </p:sp>
      <p:sp>
        <p:nvSpPr>
          <p:cNvPr id="4" name="Номер слайда 3"/>
          <p:cNvSpPr>
            <a:spLocks noGrp="1"/>
          </p:cNvSpPr>
          <p:nvPr>
            <p:ph type="sldNum" sz="quarter" idx="10"/>
          </p:nvPr>
        </p:nvSpPr>
        <p:spPr/>
        <p:txBody>
          <a:bodyPr/>
          <a:lstStyle/>
          <a:p>
            <a:fld id="{29D8ED27-EAA7-4406-AD79-7730401DD77E}" type="slidenum">
              <a:rPr lang="en-US" smtClean="0"/>
              <a:pPr/>
              <a:t>18</a:t>
            </a:fld>
            <a:endParaRPr lang="en-US"/>
          </a:p>
        </p:txBody>
      </p:sp>
    </p:spTree>
    <p:extLst>
      <p:ext uri="{BB962C8B-B14F-4D97-AF65-F5344CB8AC3E}">
        <p14:creationId xmlns:p14="http://schemas.microsoft.com/office/powerpoint/2010/main" val="364599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F76FAF7-27ED-4118-8E29-7CE4EE7FBFC2}" type="slidenum">
              <a:rPr lang="en-US" smtClean="0"/>
              <a:pPr/>
              <a:t>21</a:t>
            </a:fld>
            <a:endParaRPr lang="en-US"/>
          </a:p>
        </p:txBody>
      </p:sp>
    </p:spTree>
    <p:extLst>
      <p:ext uri="{BB962C8B-B14F-4D97-AF65-F5344CB8AC3E}">
        <p14:creationId xmlns:p14="http://schemas.microsoft.com/office/powerpoint/2010/main" val="298617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sz="1200" kern="1200" baseline="0" dirty="0" smtClean="0">
                <a:solidFill>
                  <a:schemeClr val="tx1"/>
                </a:solidFill>
                <a:latin typeface="+mn-lt"/>
                <a:ea typeface="+mn-ea"/>
                <a:cs typeface="+mn-cs"/>
              </a:rPr>
              <a:t> საკვების მოცულობა და ხარისხი, აგრეთვე წყლით უზრუნველყოფა მნიშვნელოვან წილად ახდენს გავლენას ცხოველთა ჯანმრთელობასა და პროდუქტიულობაზე, აგრეთვე წარმოებული პროდუქციის ხარისხსა</a:t>
            </a:r>
            <a:r>
              <a:rPr lang="ru-RU" sz="1200" kern="1200" baseline="0" dirty="0" smtClean="0">
                <a:solidFill>
                  <a:schemeClr val="tx1"/>
                </a:solidFill>
                <a:latin typeface="+mn-lt"/>
                <a:ea typeface="+mn-ea"/>
                <a:cs typeface="+mn-cs"/>
              </a:rPr>
              <a:t> </a:t>
            </a:r>
            <a:r>
              <a:rPr lang="ka-GE" sz="1200" kern="1200" baseline="0" dirty="0" smtClean="0">
                <a:solidFill>
                  <a:schemeClr val="tx1"/>
                </a:solidFill>
                <a:latin typeface="+mn-lt"/>
                <a:ea typeface="+mn-ea"/>
                <a:cs typeface="+mn-cs"/>
              </a:rPr>
              <a:t>და უვნებლობაზე.</a:t>
            </a:r>
            <a:endParaRPr lang="en-US" dirty="0"/>
          </a:p>
        </p:txBody>
      </p:sp>
      <p:sp>
        <p:nvSpPr>
          <p:cNvPr id="4" name="Slide Number Placeholder 3"/>
          <p:cNvSpPr>
            <a:spLocks noGrp="1"/>
          </p:cNvSpPr>
          <p:nvPr>
            <p:ph type="sldNum" sz="quarter" idx="10"/>
          </p:nvPr>
        </p:nvSpPr>
        <p:spPr/>
        <p:txBody>
          <a:bodyPr/>
          <a:lstStyle/>
          <a:p>
            <a:fld id="{29D8ED27-EAA7-4406-AD79-7730401DD77E}" type="slidenum">
              <a:rPr lang="en-US" smtClean="0"/>
              <a:pPr/>
              <a:t>22</a:t>
            </a:fld>
            <a:endParaRPr lang="en-US"/>
          </a:p>
        </p:txBody>
      </p:sp>
    </p:spTree>
    <p:extLst>
      <p:ext uri="{BB962C8B-B14F-4D97-AF65-F5344CB8AC3E}">
        <p14:creationId xmlns:p14="http://schemas.microsoft.com/office/powerpoint/2010/main" val="34492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a:t>
            </a:r>
            <a:endParaRPr lang="en-US" dirty="0"/>
          </a:p>
        </p:txBody>
      </p:sp>
      <p:sp>
        <p:nvSpPr>
          <p:cNvPr id="4" name="Slide Number Placeholder 3"/>
          <p:cNvSpPr>
            <a:spLocks noGrp="1"/>
          </p:cNvSpPr>
          <p:nvPr>
            <p:ph type="sldNum" sz="quarter" idx="10"/>
          </p:nvPr>
        </p:nvSpPr>
        <p:spPr/>
        <p:txBody>
          <a:bodyPr/>
          <a:lstStyle/>
          <a:p>
            <a:fld id="{29D8ED27-EAA7-4406-AD79-7730401DD77E}" type="slidenum">
              <a:rPr lang="en-US" smtClean="0"/>
              <a:pPr/>
              <a:t>23</a:t>
            </a:fld>
            <a:endParaRPr lang="en-US"/>
          </a:p>
        </p:txBody>
      </p:sp>
    </p:spTree>
    <p:extLst>
      <p:ext uri="{BB962C8B-B14F-4D97-AF65-F5344CB8AC3E}">
        <p14:creationId xmlns:p14="http://schemas.microsoft.com/office/powerpoint/2010/main" val="857401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29D8ED27-EAA7-4406-AD79-7730401DD77E}" type="slidenum">
              <a:rPr lang="en-US" smtClean="0"/>
              <a:pPr/>
              <a:t>30</a:t>
            </a:fld>
            <a:endParaRPr lang="en-US"/>
          </a:p>
        </p:txBody>
      </p:sp>
    </p:spTree>
    <p:extLst>
      <p:ext uri="{BB962C8B-B14F-4D97-AF65-F5344CB8AC3E}">
        <p14:creationId xmlns:p14="http://schemas.microsoft.com/office/powerpoint/2010/main" val="107095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საფრხეები</a:t>
            </a:r>
            <a:r>
              <a:rPr lang="ka-GE" baseline="0" dirty="0" smtClean="0"/>
              <a:t>, რომლებმაც შესაძლებელია გავლენა მოახდინოს პროდუქციის უვნელობლობაზე, იყოფა სამ კატეგორიად: ქიმიური(მათ შორის რადიონუკლიდები), ბიოლოგიური და ფიზიკური. ისინი შესაძლებელია მოხვდნენ პროდუქციის მწარმოებელ ცხოველთა ორგანიზმში ან ცხოველური პროდუქციის წარმოების ჯაჭვში. ყველა საფრთხეები არ განიხილება რა თქმა უნდა. აქ განიხლება  ზოგადი პრაქტიკა,რომელიც მიზნულია საფრხეების მინიმუმამდე შემცირებისკენ. </a:t>
            </a:r>
            <a:endParaRPr lang="en-US" dirty="0"/>
          </a:p>
        </p:txBody>
      </p:sp>
      <p:sp>
        <p:nvSpPr>
          <p:cNvPr id="4" name="Slide Number Placeholder 3"/>
          <p:cNvSpPr>
            <a:spLocks noGrp="1"/>
          </p:cNvSpPr>
          <p:nvPr>
            <p:ph type="sldNum" sz="quarter" idx="10"/>
          </p:nvPr>
        </p:nvSpPr>
        <p:spPr/>
        <p:txBody>
          <a:bodyPr/>
          <a:lstStyle/>
          <a:p>
            <a:fld id="{29D8ED27-EAA7-4406-AD79-7730401DD77E}" type="slidenum">
              <a:rPr lang="en-US" smtClean="0"/>
              <a:pPr/>
              <a:t>3</a:t>
            </a:fld>
            <a:endParaRPr lang="en-US"/>
          </a:p>
        </p:txBody>
      </p:sp>
    </p:spTree>
    <p:extLst>
      <p:ext uri="{BB962C8B-B14F-4D97-AF65-F5344CB8AC3E}">
        <p14:creationId xmlns:p14="http://schemas.microsoft.com/office/powerpoint/2010/main" val="163929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გთავაზობთ </a:t>
            </a:r>
            <a:r>
              <a:rPr lang="ka-GE" sz="1200" dirty="0" smtClean="0"/>
              <a:t>სანიმუშო პრაქტიკას  შემდეგი მიმართულებებით</a:t>
            </a:r>
            <a:endParaRPr lang="en-US" dirty="0"/>
          </a:p>
        </p:txBody>
      </p:sp>
      <p:sp>
        <p:nvSpPr>
          <p:cNvPr id="4" name="Slide Number Placeholder 3"/>
          <p:cNvSpPr>
            <a:spLocks noGrp="1"/>
          </p:cNvSpPr>
          <p:nvPr>
            <p:ph type="sldNum" sz="quarter" idx="10"/>
          </p:nvPr>
        </p:nvSpPr>
        <p:spPr/>
        <p:txBody>
          <a:bodyPr/>
          <a:lstStyle/>
          <a:p>
            <a:fld id="{29D8ED27-EAA7-4406-AD79-7730401DD77E}" type="slidenum">
              <a:rPr lang="en-US" smtClean="0"/>
              <a:pPr/>
              <a:t>4</a:t>
            </a:fld>
            <a:endParaRPr lang="en-US"/>
          </a:p>
        </p:txBody>
      </p:sp>
    </p:spTree>
    <p:extLst>
      <p:ext uri="{BB962C8B-B14F-4D97-AF65-F5344CB8AC3E}">
        <p14:creationId xmlns:p14="http://schemas.microsoft.com/office/powerpoint/2010/main" val="181420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1. სამართლებრივი ვალდებულებები-  </a:t>
            </a:r>
            <a:r>
              <a:rPr lang="ka-GE" sz="1200" kern="1200" dirty="0" smtClean="0">
                <a:solidFill>
                  <a:schemeClr val="tx1"/>
                </a:solidFill>
                <a:latin typeface="+mn-lt"/>
                <a:ea typeface="+mn-ea"/>
                <a:cs typeface="+mn-cs"/>
              </a:rPr>
              <a:t>ფერმერებმა უნდა გაათვიცნობიეროს და დაიცვას მეცხოველეობის პროდუქციის   წარმოებასთან დაკავშირებული ყველა სამართლებრივი ვალდებულებები</a:t>
            </a:r>
          </a:p>
          <a:p>
            <a:r>
              <a:rPr lang="ka-GE" sz="1200" kern="1200" dirty="0" smtClean="0">
                <a:solidFill>
                  <a:schemeClr val="tx1"/>
                </a:solidFill>
                <a:latin typeface="+mn-lt"/>
                <a:ea typeface="+mn-ea"/>
                <a:cs typeface="+mn-cs"/>
              </a:rPr>
              <a:t>მაგ, დაავადებების აღრიცხვა, ჩანაწერების წარმოება, ცხოველთა იდენტიფიკაცია, დაცემული </a:t>
            </a:r>
            <a:r>
              <a:rPr lang="en-US" sz="1200" kern="1200" dirty="0" smtClean="0">
                <a:solidFill>
                  <a:schemeClr val="tx1"/>
                </a:solidFill>
                <a:latin typeface="+mn-lt"/>
                <a:ea typeface="+mn-ea"/>
                <a:cs typeface="+mn-cs"/>
              </a:rPr>
              <a:t>ც</a:t>
            </a:r>
            <a:r>
              <a:rPr lang="ka-GE" sz="1200" kern="1200" dirty="0" smtClean="0">
                <a:solidFill>
                  <a:schemeClr val="tx1"/>
                </a:solidFill>
                <a:latin typeface="+mn-lt"/>
                <a:ea typeface="+mn-ea"/>
                <a:cs typeface="+mn-cs"/>
              </a:rPr>
              <a:t>ხოველების უტილიზაცია.</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latin typeface="+mn-lt"/>
                <a:ea typeface="+mn-ea"/>
                <a:cs typeface="+mn-cs"/>
              </a:rPr>
              <a:t>2. </a:t>
            </a:r>
            <a:r>
              <a:rPr lang="ka-GE" dirty="0" smtClean="0"/>
              <a:t>ჩანაწერების წარმოება-</a:t>
            </a:r>
            <a:r>
              <a:rPr lang="ka-GE" baseline="0" dirty="0" smtClean="0"/>
              <a:t> მას ცენტრალური მნიშნვნელობა აქვს  როცა ფერმაში დაავადება, ქიმიური, ფიზიკური საფრთხეები ვლინდება, ამ საფრხის წარმომშობი მიზეზის მიკვლევადობისთვის. ამიტომ ფერმერმა უნდა გნახორციელოს ჩანაწერების წარმოება რამდენადაც შესაძლებელია.</a:t>
            </a:r>
          </a:p>
          <a:p>
            <a:endParaRPr lang="en-US" dirty="0"/>
          </a:p>
        </p:txBody>
      </p:sp>
      <p:sp>
        <p:nvSpPr>
          <p:cNvPr id="4" name="Slide Number Placeholder 3"/>
          <p:cNvSpPr>
            <a:spLocks noGrp="1"/>
          </p:cNvSpPr>
          <p:nvPr>
            <p:ph type="sldNum" sz="quarter" idx="10"/>
          </p:nvPr>
        </p:nvSpPr>
        <p:spPr/>
        <p:txBody>
          <a:bodyPr/>
          <a:lstStyle/>
          <a:p>
            <a:fld id="{29D8ED27-EAA7-4406-AD79-7730401DD77E}" type="slidenum">
              <a:rPr lang="en-US" smtClean="0"/>
              <a:pPr/>
              <a:t>5</a:t>
            </a:fld>
            <a:endParaRPr lang="en-US"/>
          </a:p>
        </p:txBody>
      </p:sp>
    </p:spTree>
    <p:extLst>
      <p:ext uri="{BB962C8B-B14F-4D97-AF65-F5344CB8AC3E}">
        <p14:creationId xmlns:p14="http://schemas.microsoft.com/office/powerpoint/2010/main" val="243829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a-GE" dirty="0" smtClean="0"/>
              <a:t> მაგ, დაავადებების აღრიცხვა, ჩანაწერების წარმოება,           ცხოველთა იდენტიფიკაცია, დაცემული პირუტყვის   უტილიზაცია.</a:t>
            </a:r>
            <a:endParaRPr lang="en-US" dirty="0"/>
          </a:p>
        </p:txBody>
      </p:sp>
      <p:sp>
        <p:nvSpPr>
          <p:cNvPr id="4" name="Номер слайда 3"/>
          <p:cNvSpPr>
            <a:spLocks noGrp="1"/>
          </p:cNvSpPr>
          <p:nvPr>
            <p:ph type="sldNum" sz="quarter" idx="10"/>
          </p:nvPr>
        </p:nvSpPr>
        <p:spPr/>
        <p:txBody>
          <a:bodyPr/>
          <a:lstStyle/>
          <a:p>
            <a:fld id="{29D8ED27-EAA7-4406-AD79-7730401DD77E}" type="slidenum">
              <a:rPr lang="en-US" smtClean="0"/>
              <a:pPr/>
              <a:t>6</a:t>
            </a:fld>
            <a:endParaRPr lang="en-US"/>
          </a:p>
        </p:txBody>
      </p:sp>
    </p:spTree>
    <p:extLst>
      <p:ext uri="{BB962C8B-B14F-4D97-AF65-F5344CB8AC3E}">
        <p14:creationId xmlns:p14="http://schemas.microsoft.com/office/powerpoint/2010/main" val="38043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a-GE" dirty="0" smtClean="0"/>
              <a:t>ეროვნული კანონმდებლობით</a:t>
            </a:r>
            <a:endParaRPr lang="en-US" dirty="0"/>
          </a:p>
        </p:txBody>
      </p:sp>
      <p:sp>
        <p:nvSpPr>
          <p:cNvPr id="4" name="Номер слайда 3"/>
          <p:cNvSpPr>
            <a:spLocks noGrp="1"/>
          </p:cNvSpPr>
          <p:nvPr>
            <p:ph type="sldNum" sz="quarter" idx="10"/>
          </p:nvPr>
        </p:nvSpPr>
        <p:spPr/>
        <p:txBody>
          <a:bodyPr/>
          <a:lstStyle/>
          <a:p>
            <a:fld id="{29D8ED27-EAA7-4406-AD79-7730401DD77E}" type="slidenum">
              <a:rPr lang="en-US" smtClean="0"/>
              <a:pPr/>
              <a:t>7</a:t>
            </a:fld>
            <a:endParaRPr lang="en-US"/>
          </a:p>
        </p:txBody>
      </p:sp>
    </p:spTree>
    <p:extLst>
      <p:ext uri="{BB962C8B-B14F-4D97-AF65-F5344CB8AC3E}">
        <p14:creationId xmlns:p14="http://schemas.microsoft.com/office/powerpoint/2010/main" val="221444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a-GE" dirty="0" smtClean="0"/>
              <a:t>ყოველი</a:t>
            </a:r>
            <a:r>
              <a:rPr lang="ka-GE" baseline="0" dirty="0" smtClean="0"/>
              <a:t> ცხოველი ადვილად შესაცნობი უნდა იყოს ყველასთვის, ვინც მასთან არის შეხებაში. </a:t>
            </a:r>
            <a:endParaRPr lang="en-US" dirty="0"/>
          </a:p>
        </p:txBody>
      </p:sp>
      <p:sp>
        <p:nvSpPr>
          <p:cNvPr id="4" name="Номер слайда 3"/>
          <p:cNvSpPr>
            <a:spLocks noGrp="1"/>
          </p:cNvSpPr>
          <p:nvPr>
            <p:ph type="sldNum" sz="quarter" idx="10"/>
          </p:nvPr>
        </p:nvSpPr>
        <p:spPr/>
        <p:txBody>
          <a:bodyPr/>
          <a:lstStyle/>
          <a:p>
            <a:fld id="{29D8ED27-EAA7-4406-AD79-7730401DD77E}" type="slidenum">
              <a:rPr lang="en-US" smtClean="0"/>
              <a:pPr/>
              <a:t>11</a:t>
            </a:fld>
            <a:endParaRPr lang="en-US"/>
          </a:p>
        </p:txBody>
      </p:sp>
    </p:spTree>
    <p:extLst>
      <p:ext uri="{BB962C8B-B14F-4D97-AF65-F5344CB8AC3E}">
        <p14:creationId xmlns:p14="http://schemas.microsoft.com/office/powerpoint/2010/main" val="237530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Сельскохозяйственное оборудование и инфраструктура не должны представлять риска</a:t>
            </a:r>
          </a:p>
          <a:p>
            <a:r>
              <a:rPr lang="ru-RU" sz="1200" kern="1200" baseline="0" dirty="0" smtClean="0">
                <a:solidFill>
                  <a:schemeClr val="tx1"/>
                </a:solidFill>
                <a:latin typeface="+mn-lt"/>
                <a:ea typeface="+mn-ea"/>
                <a:cs typeface="+mn-cs"/>
              </a:rPr>
              <a:t>для здоровья и безопасности персонала хозяйства и посетителей. Хорошая организация</a:t>
            </a:r>
          </a:p>
          <a:p>
            <a:r>
              <a:rPr lang="ru-RU" sz="1200" kern="1200" baseline="0" dirty="0" smtClean="0">
                <a:solidFill>
                  <a:schemeClr val="tx1"/>
                </a:solidFill>
                <a:latin typeface="+mn-lt"/>
                <a:ea typeface="+mn-ea"/>
                <a:cs typeface="+mn-cs"/>
              </a:rPr>
              <a:t>и техническое обслуживание устранят многие риски. Должны быть предоставлены сред-</a:t>
            </a:r>
          </a:p>
          <a:p>
            <a:r>
              <a:rPr lang="ru-RU" sz="1200" kern="1200" baseline="0" dirty="0" smtClean="0">
                <a:solidFill>
                  <a:schemeClr val="tx1"/>
                </a:solidFill>
                <a:latin typeface="+mn-lt"/>
                <a:ea typeface="+mn-ea"/>
                <a:cs typeface="+mn-cs"/>
              </a:rPr>
              <a:t>ства труда, обеспечивающие безопасную работу с крупными животными. Где необходи-</a:t>
            </a:r>
          </a:p>
          <a:p>
            <a:r>
              <a:rPr lang="ru-RU" sz="1200" kern="1200" baseline="0" dirty="0" smtClean="0">
                <a:solidFill>
                  <a:schemeClr val="tx1"/>
                </a:solidFill>
                <a:latin typeface="+mn-lt"/>
                <a:ea typeface="+mn-ea"/>
                <a:cs typeface="+mn-cs"/>
              </a:rPr>
              <a:t>мо, должны быть обеспечены персональное защитное оборудование, туалеты и душе-</a:t>
            </a:r>
          </a:p>
          <a:p>
            <a:r>
              <a:rPr lang="ru-RU" sz="1200" kern="1200" baseline="0" dirty="0" smtClean="0">
                <a:solidFill>
                  <a:schemeClr val="tx1"/>
                </a:solidFill>
                <a:latin typeface="+mn-lt"/>
                <a:ea typeface="+mn-ea"/>
                <a:cs typeface="+mn-cs"/>
              </a:rPr>
              <a:t>вые. Учитывайте, что вакцинация персонала и/или животных предотвращает зоонозы.</a:t>
            </a:r>
          </a:p>
          <a:p>
            <a:r>
              <a:rPr lang="ru-RU" sz="1200" kern="1200" baseline="0" dirty="0" smtClean="0">
                <a:solidFill>
                  <a:schemeClr val="tx1"/>
                </a:solidFill>
                <a:latin typeface="+mn-lt"/>
                <a:ea typeface="+mn-ea"/>
                <a:cs typeface="+mn-cs"/>
              </a:rPr>
              <a:t>Регулярная диспансеризация, например проверки зрения и слуха, может быть полезной.</a:t>
            </a:r>
            <a:endParaRPr lang="en-US" dirty="0"/>
          </a:p>
        </p:txBody>
      </p:sp>
      <p:sp>
        <p:nvSpPr>
          <p:cNvPr id="4" name="Slide Number Placeholder 3"/>
          <p:cNvSpPr>
            <a:spLocks noGrp="1"/>
          </p:cNvSpPr>
          <p:nvPr>
            <p:ph type="sldNum" sz="quarter" idx="10"/>
          </p:nvPr>
        </p:nvSpPr>
        <p:spPr/>
        <p:txBody>
          <a:bodyPr/>
          <a:lstStyle/>
          <a:p>
            <a:fld id="{29D8ED27-EAA7-4406-AD79-7730401DD77E}" type="slidenum">
              <a:rPr lang="en-US" smtClean="0"/>
              <a:pPr/>
              <a:t>12</a:t>
            </a:fld>
            <a:endParaRPr lang="en-US"/>
          </a:p>
        </p:txBody>
      </p:sp>
    </p:spTree>
    <p:extLst>
      <p:ext uri="{BB962C8B-B14F-4D97-AF65-F5344CB8AC3E}">
        <p14:creationId xmlns:p14="http://schemas.microsoft.com/office/powerpoint/2010/main" val="258438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29D8ED27-EAA7-4406-AD79-7730401DD77E}" type="slidenum">
              <a:rPr lang="en-US" smtClean="0"/>
              <a:pPr/>
              <a:t>13</a:t>
            </a:fld>
            <a:endParaRPr lang="en-US"/>
          </a:p>
        </p:txBody>
      </p:sp>
    </p:spTree>
    <p:extLst>
      <p:ext uri="{BB962C8B-B14F-4D97-AF65-F5344CB8AC3E}">
        <p14:creationId xmlns:p14="http://schemas.microsoft.com/office/powerpoint/2010/main" val="64493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2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191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775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80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57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1316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474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262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830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935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743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47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705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015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075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20.10.2015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105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20.10.2015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903916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ka-GE" sz="4000" dirty="0" smtClean="0"/>
              <a:t>აგრო წარმოების </a:t>
            </a:r>
            <a:r>
              <a:rPr lang="en-US" sz="4000" dirty="0" smtClean="0"/>
              <a:t/>
            </a:r>
            <a:br>
              <a:rPr lang="en-US" sz="4000" dirty="0" smtClean="0"/>
            </a:br>
            <a:r>
              <a:rPr lang="ka-GE" sz="4000" dirty="0" smtClean="0"/>
              <a:t>სანიმუშო პრაქტიკა</a:t>
            </a:r>
            <a:r>
              <a:rPr lang="en-US" sz="4000" dirty="0" smtClean="0"/>
              <a:t/>
            </a:r>
            <a:br>
              <a:rPr lang="en-US" sz="4000" dirty="0" smtClean="0"/>
            </a:br>
            <a:r>
              <a:rPr lang="ka-GE" sz="4000" dirty="0" smtClean="0"/>
              <a:t>მეცხოველეობაში</a:t>
            </a:r>
            <a:endParaRPr lang="en-US" sz="4000" dirty="0"/>
          </a:p>
        </p:txBody>
      </p:sp>
      <p:sp>
        <p:nvSpPr>
          <p:cNvPr id="4" name="AutoShape 2" descr="good agricultural practices-ის სურათის შედეგ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Рисунок 8"/>
          <p:cNvPicPr>
            <a:picLocks noChangeAspect="1"/>
          </p:cNvPicPr>
          <p:nvPr/>
        </p:nvPicPr>
        <p:blipFill>
          <a:blip r:embed="rId2"/>
          <a:stretch>
            <a:fillRect/>
          </a:stretch>
        </p:blipFill>
        <p:spPr>
          <a:xfrm>
            <a:off x="3657600" y="311649"/>
            <a:ext cx="2143125" cy="2143125"/>
          </a:xfrm>
          <a:prstGeom prst="rect">
            <a:avLst/>
          </a:prstGeom>
        </p:spPr>
      </p:pic>
      <p:pic>
        <p:nvPicPr>
          <p:cNvPr id="1036" name="Picture 12" descr="http://www.oie.int/fileadmin/Home/eng/Support_to_OIE_Members/img/oieLOG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89" y="172047"/>
            <a:ext cx="2235561" cy="97095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IE FAO logo-ის სურათის შედეგ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6200"/>
            <a:ext cx="1825625" cy="144890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good agricultural practices-ის სურათის შედეგი"/>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good agricultural practices-ის სურათის შედეგი"/>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74593" y="166443"/>
            <a:ext cx="530915" cy="369332"/>
          </a:xfrm>
          <a:prstGeom prst="rect">
            <a:avLst/>
          </a:prstGeom>
        </p:spPr>
        <p:txBody>
          <a:bodyPr wrap="square">
            <a:spAutoFit/>
          </a:bodyPr>
          <a:lstStyle/>
          <a:p>
            <a:pPr algn="just"/>
            <a:r>
              <a:rPr lang="ka-GE" b="1" dirty="0">
                <a:solidFill>
                  <a:schemeClr val="accent1"/>
                </a:solidFill>
              </a:rPr>
              <a:t>1.2.</a:t>
            </a:r>
            <a:endParaRPr lang="en-US" dirty="0"/>
          </a:p>
        </p:txBody>
      </p:sp>
      <p:sp>
        <p:nvSpPr>
          <p:cNvPr id="7" name="TextBox 6"/>
          <p:cNvSpPr txBox="1"/>
          <p:nvPr/>
        </p:nvSpPr>
        <p:spPr>
          <a:xfrm>
            <a:off x="1447800" y="1905000"/>
            <a:ext cx="6665568" cy="1661993"/>
          </a:xfrm>
          <a:prstGeom prst="rect">
            <a:avLst/>
          </a:prstGeom>
          <a:noFill/>
        </p:spPr>
        <p:txBody>
          <a:bodyPr wrap="square" rtlCol="0">
            <a:spAutoFit/>
          </a:bodyPr>
          <a:lstStyle/>
          <a:p>
            <a:pPr marL="285750" indent="-285750">
              <a:buFont typeface="Wingdings" panose="05000000000000000000" pitchFamily="2" charset="2"/>
              <a:buChar char="Ø"/>
            </a:pPr>
            <a:r>
              <a:rPr lang="ka-GE" sz="1400" dirty="0"/>
              <a:t>პასუხისმგებლობა დოკუმენტების წარმოებისა და მათში ჩანაწერების სისწორის, მათი შენახვისა და დაცვისათვის ეკისრება </a:t>
            </a:r>
            <a:r>
              <a:rPr lang="ka-GE" sz="1400" dirty="0" smtClean="0"/>
              <a:t>ბიზნესოპერატორს;</a:t>
            </a:r>
          </a:p>
          <a:p>
            <a:endParaRPr lang="ka-GE" sz="1400" dirty="0" smtClean="0"/>
          </a:p>
          <a:p>
            <a:pPr marL="285750" indent="-285750">
              <a:buFont typeface="Wingdings" panose="05000000000000000000" pitchFamily="2" charset="2"/>
              <a:buChar char="Ø"/>
            </a:pPr>
            <a:r>
              <a:rPr lang="ka-GE" sz="1400" dirty="0" smtClean="0"/>
              <a:t>ბიზნესოპერატორებმა</a:t>
            </a:r>
            <a:r>
              <a:rPr lang="ka-GE" sz="1400" dirty="0"/>
              <a:t>, მოთხოვნის შემთხვევაში, უნდა მიაწოდონ ასეთ ჩანაწერებში არსებული ინფორმაცია სააგენტოს და პირველადი წარმოების პროდუქტის მიმღებ ბიზნესოპერატორს.</a:t>
            </a:r>
            <a:r>
              <a:rPr lang="en-US" dirty="0"/>
              <a:t/>
            </a:r>
            <a:br>
              <a:rPr lang="en-US" dirty="0"/>
            </a:br>
            <a:endParaRPr lang="en-US" dirty="0"/>
          </a:p>
        </p:txBody>
      </p:sp>
      <p:sp>
        <p:nvSpPr>
          <p:cNvPr id="9" name="TextBox 8"/>
          <p:cNvSpPr txBox="1"/>
          <p:nvPr/>
        </p:nvSpPr>
        <p:spPr>
          <a:xfrm>
            <a:off x="381000" y="124912"/>
            <a:ext cx="2514600" cy="261610"/>
          </a:xfrm>
          <a:prstGeom prst="rect">
            <a:avLst/>
          </a:prstGeom>
          <a:noFill/>
        </p:spPr>
        <p:txBody>
          <a:bodyPr wrap="square" rtlCol="0">
            <a:spAutoFit/>
          </a:bodyPr>
          <a:lstStyle/>
          <a:p>
            <a:r>
              <a:rPr lang="ka-GE" sz="1100" b="1" dirty="0" smtClean="0">
                <a:solidFill>
                  <a:schemeClr val="tx2"/>
                </a:solidFill>
              </a:rPr>
              <a:t>1. ფერმის </a:t>
            </a:r>
            <a:r>
              <a:rPr lang="ka-GE" sz="1100" b="1" dirty="0">
                <a:solidFill>
                  <a:schemeClr val="tx2"/>
                </a:solidFill>
              </a:rPr>
              <a:t>მენეჯმენტი</a:t>
            </a:r>
            <a:endParaRPr lang="en-US" sz="1100" dirty="0"/>
          </a:p>
        </p:txBody>
      </p:sp>
    </p:spTree>
    <p:extLst>
      <p:ext uri="{BB962C8B-B14F-4D97-AF65-F5344CB8AC3E}">
        <p14:creationId xmlns:p14="http://schemas.microsoft.com/office/powerpoint/2010/main" val="179164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solidFill>
                  <a:schemeClr val="accent1"/>
                </a:solidFill>
              </a:rPr>
              <a:t>1.3.ცხოველთა </a:t>
            </a:r>
            <a:r>
              <a:rPr lang="ka-GE" sz="2800" b="1" dirty="0">
                <a:solidFill>
                  <a:schemeClr val="accent1"/>
                </a:solidFill>
              </a:rPr>
              <a:t>იდენტიფიკაცია</a:t>
            </a:r>
            <a:endParaRPr lang="en-US" sz="2800" dirty="0">
              <a:solidFill>
                <a:schemeClr val="accent1"/>
              </a:solidFill>
            </a:endParaRPr>
          </a:p>
        </p:txBody>
      </p:sp>
      <p:sp>
        <p:nvSpPr>
          <p:cNvPr id="3" name="Content Placeholder 2"/>
          <p:cNvSpPr>
            <a:spLocks noGrp="1"/>
          </p:cNvSpPr>
          <p:nvPr>
            <p:ph idx="1"/>
          </p:nvPr>
        </p:nvSpPr>
        <p:spPr>
          <a:xfrm>
            <a:off x="1285852" y="1428736"/>
            <a:ext cx="6591985" cy="3777622"/>
          </a:xfrm>
        </p:spPr>
        <p:txBody>
          <a:bodyPr>
            <a:normAutofit/>
          </a:bodyPr>
          <a:lstStyle/>
          <a:p>
            <a:r>
              <a:rPr lang="ka-GE" dirty="0"/>
              <a:t>ცხოველთა </a:t>
            </a:r>
            <a:r>
              <a:rPr lang="ka-GE" dirty="0" smtClean="0"/>
              <a:t>იდენტიფიკაციას დიდი </a:t>
            </a:r>
            <a:r>
              <a:rPr lang="ka-GE" dirty="0"/>
              <a:t>მნიშვნელობა </a:t>
            </a:r>
            <a:r>
              <a:rPr lang="ka-GE" dirty="0" smtClean="0"/>
              <a:t>აქვს </a:t>
            </a:r>
            <a:r>
              <a:rPr lang="ka-GE" dirty="0"/>
              <a:t>ცხოველთა </a:t>
            </a:r>
            <a:r>
              <a:rPr lang="ka-GE" dirty="0" smtClean="0"/>
              <a:t>მიკვლევადობისა და საკვებ </a:t>
            </a:r>
            <a:r>
              <a:rPr lang="ka-GE" dirty="0"/>
              <a:t>უვნებლობის </a:t>
            </a:r>
            <a:r>
              <a:rPr lang="ka-GE" dirty="0" smtClean="0"/>
              <a:t>კუთხით </a:t>
            </a:r>
            <a:r>
              <a:rPr lang="ka-GE" dirty="0"/>
              <a:t>და </a:t>
            </a:r>
            <a:r>
              <a:rPr lang="ka-GE" dirty="0" smtClean="0"/>
              <a:t>ფერმერული მეურნეობის მართვის გაუმჯობესებისათვის</a:t>
            </a:r>
            <a:r>
              <a:rPr lang="en-US" dirty="0" smtClean="0"/>
              <a:t>;</a:t>
            </a:r>
            <a:endParaRPr lang="ka-GE" dirty="0" smtClean="0"/>
          </a:p>
          <a:p>
            <a:r>
              <a:rPr lang="ka-GE" dirty="0" smtClean="0"/>
              <a:t> </a:t>
            </a:r>
            <a:r>
              <a:rPr lang="ka-GE" dirty="0"/>
              <a:t>როცა საფრთხის ქვეშ დგება სურსათის უვნებლობა ცხოველთა იდენტიფიკაცია </a:t>
            </a:r>
            <a:r>
              <a:rPr lang="ka-GE" dirty="0" smtClean="0"/>
              <a:t>საშუალებას იძლევა დროულად </a:t>
            </a:r>
            <a:r>
              <a:rPr lang="ka-GE" dirty="0"/>
              <a:t>განისაზღვროს საფრთხის </a:t>
            </a:r>
            <a:r>
              <a:rPr lang="ka-GE" dirty="0" smtClean="0"/>
              <a:t>წყარო და მივიღოთ </a:t>
            </a:r>
            <a:r>
              <a:rPr lang="ka-GE" dirty="0"/>
              <a:t>შესაბამისი </a:t>
            </a:r>
            <a:r>
              <a:rPr lang="ka-GE" dirty="0" smtClean="0"/>
              <a:t>ზომები</a:t>
            </a:r>
            <a:r>
              <a:rPr lang="en-US" dirty="0" smtClean="0"/>
              <a:t>;</a:t>
            </a:r>
          </a:p>
          <a:p>
            <a:r>
              <a:rPr lang="ka-GE" dirty="0" smtClean="0"/>
              <a:t>იდენტიფიკაციის სისტემა ხანგრძლივ გამოყენებაზე  უნდა იყოს ორიენტირებული</a:t>
            </a:r>
            <a:r>
              <a:rPr lang="ru-RU" dirty="0" smtClean="0"/>
              <a:t>,</a:t>
            </a:r>
            <a:r>
              <a:rPr lang="ka-GE" dirty="0" smtClean="0"/>
              <a:t> რომელიც უზრუნველყოფს ცხოველის იდენტიფიცირებას </a:t>
            </a:r>
            <a:r>
              <a:rPr lang="ru-RU" dirty="0" smtClean="0"/>
              <a:t> </a:t>
            </a:r>
            <a:r>
              <a:rPr lang="ka-GE" dirty="0" smtClean="0"/>
              <a:t>მთელი სიცოცხლის მანძილზე.</a:t>
            </a:r>
            <a:endParaRPr lang="en-US" dirty="0"/>
          </a:p>
        </p:txBody>
      </p:sp>
      <p:pic>
        <p:nvPicPr>
          <p:cNvPr id="4" name="Рисунок 3"/>
          <p:cNvPicPr>
            <a:picLocks noChangeAspect="1"/>
          </p:cNvPicPr>
          <p:nvPr/>
        </p:nvPicPr>
        <p:blipFill>
          <a:blip r:embed="rId3"/>
          <a:stretch>
            <a:fillRect/>
          </a:stretch>
        </p:blipFill>
        <p:spPr>
          <a:xfrm>
            <a:off x="6000760" y="5143512"/>
            <a:ext cx="2971800" cy="1543050"/>
          </a:xfrm>
          <a:prstGeom prst="rect">
            <a:avLst/>
          </a:prstGeom>
        </p:spPr>
      </p:pic>
      <p:sp>
        <p:nvSpPr>
          <p:cNvPr id="6" name="TextBox 5"/>
          <p:cNvSpPr txBox="1"/>
          <p:nvPr/>
        </p:nvSpPr>
        <p:spPr>
          <a:xfrm>
            <a:off x="381000" y="124912"/>
            <a:ext cx="2514600" cy="261610"/>
          </a:xfrm>
          <a:prstGeom prst="rect">
            <a:avLst/>
          </a:prstGeom>
          <a:noFill/>
        </p:spPr>
        <p:txBody>
          <a:bodyPr wrap="square" rtlCol="0">
            <a:spAutoFit/>
          </a:bodyPr>
          <a:lstStyle/>
          <a:p>
            <a:r>
              <a:rPr lang="ka-GE" sz="1100" b="1" dirty="0" smtClean="0">
                <a:solidFill>
                  <a:schemeClr val="tx2"/>
                </a:solidFill>
              </a:rPr>
              <a:t>1. ფერმის </a:t>
            </a:r>
            <a:r>
              <a:rPr lang="ka-GE" sz="1100" b="1" dirty="0">
                <a:solidFill>
                  <a:schemeClr val="tx2"/>
                </a:solidFill>
              </a:rPr>
              <a:t>მენეჯმენტი</a:t>
            </a: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61750"/>
          </a:xfrm>
        </p:spPr>
        <p:txBody>
          <a:bodyPr>
            <a:normAutofit/>
          </a:bodyPr>
          <a:lstStyle/>
          <a:p>
            <a:pPr algn="ctr"/>
            <a:r>
              <a:rPr lang="ka-GE" sz="2400" b="1" dirty="0" smtClean="0">
                <a:solidFill>
                  <a:schemeClr val="accent1"/>
                </a:solidFill>
              </a:rPr>
              <a:t>1.4.სოციალ-ეკონომიკური ასპექტები</a:t>
            </a:r>
            <a:endParaRPr lang="en-US" sz="2400" dirty="0"/>
          </a:p>
        </p:txBody>
      </p:sp>
      <p:sp>
        <p:nvSpPr>
          <p:cNvPr id="3" name="Content Placeholder 2"/>
          <p:cNvSpPr>
            <a:spLocks noGrp="1"/>
          </p:cNvSpPr>
          <p:nvPr>
            <p:ph idx="1"/>
          </p:nvPr>
        </p:nvSpPr>
        <p:spPr>
          <a:xfrm>
            <a:off x="1942415" y="1428736"/>
            <a:ext cx="6591985" cy="4482486"/>
          </a:xfrm>
          <a:ln>
            <a:solidFill>
              <a:schemeClr val="accent1"/>
            </a:solidFill>
          </a:ln>
        </p:spPr>
        <p:txBody>
          <a:bodyPr>
            <a:normAutofit fontScale="62500" lnSpcReduction="20000"/>
          </a:bodyPr>
          <a:lstStyle/>
          <a:p>
            <a:pPr>
              <a:buNone/>
            </a:pPr>
            <a:r>
              <a:rPr lang="ka-GE" dirty="0" smtClean="0"/>
              <a:t> ფერმის სოციალურ-ეკონომიკური მართვაში გათვალისწინებულია :</a:t>
            </a:r>
          </a:p>
          <a:p>
            <a:pPr>
              <a:buNone/>
            </a:pPr>
            <a:r>
              <a:rPr lang="ka-GE" dirty="0" smtClean="0">
                <a:solidFill>
                  <a:schemeClr val="accent1"/>
                </a:solidFill>
              </a:rPr>
              <a:t>1.4.1. </a:t>
            </a:r>
            <a:r>
              <a:rPr lang="ka-GE" b="1" dirty="0" smtClean="0"/>
              <a:t>ადამიანური რესურსების ეფექტური და </a:t>
            </a:r>
            <a:r>
              <a:rPr lang="ka-GE" b="1" dirty="0" smtClean="0">
                <a:solidFill>
                  <a:srgbClr val="FF0000"/>
                </a:solidFill>
              </a:rPr>
              <a:t>პასუხისმგებლური</a:t>
            </a:r>
            <a:r>
              <a:rPr lang="ka-GE" b="1" dirty="0" smtClean="0"/>
              <a:t> მართვა;</a:t>
            </a:r>
          </a:p>
          <a:p>
            <a:r>
              <a:rPr lang="ka-GE" dirty="0" smtClean="0"/>
              <a:t>რაციონალური ტექნოლოგიური მეთოდების დანერგვა;</a:t>
            </a:r>
          </a:p>
          <a:p>
            <a:r>
              <a:rPr lang="ka-GE" dirty="0" smtClean="0"/>
              <a:t>სამუშაო პირობების შექმნა ფერმის პერსონალისთვის ჯანმრთელობისა და უსაფრთხოების ნორმების  დაცვა</a:t>
            </a:r>
          </a:p>
          <a:p>
            <a:pPr>
              <a:buNone/>
            </a:pPr>
            <a:r>
              <a:rPr lang="ka-GE" dirty="0" smtClean="0">
                <a:solidFill>
                  <a:schemeClr val="accent1"/>
                </a:solidFill>
              </a:rPr>
              <a:t>1.4.2. </a:t>
            </a:r>
            <a:r>
              <a:rPr lang="ka-GE" b="1" dirty="0" smtClean="0"/>
              <a:t>სამეურნეო ამოცანების გადაწყვეტა უსაფრთხოებისა და კომპეტენტურობის პრინციპებით;</a:t>
            </a:r>
          </a:p>
          <a:p>
            <a:r>
              <a:rPr lang="ka-GE" dirty="0"/>
              <a:t>დასახული მიზნისა და ამოცანის </a:t>
            </a:r>
            <a:r>
              <a:rPr lang="ka-GE" dirty="0" smtClean="0"/>
              <a:t>მისაღწევად აუცილებული ტექნოლოგიებითა  და მოწყობილობებით უზრუნველყოფა;</a:t>
            </a:r>
          </a:p>
          <a:p>
            <a:r>
              <a:rPr lang="ka-GE" dirty="0" smtClean="0"/>
              <a:t>პერსონალის სწავლებისა და კვალიფიკაციის ამაღლების  ხელშეწყობა.</a:t>
            </a:r>
            <a:r>
              <a:rPr lang="ka-GE" b="1" dirty="0" smtClean="0"/>
              <a:t> </a:t>
            </a:r>
          </a:p>
          <a:p>
            <a:pPr>
              <a:buNone/>
            </a:pPr>
            <a:r>
              <a:rPr lang="ka-GE" b="1" dirty="0" smtClean="0"/>
              <a:t>ფერმერები და ფერმის მენეჯერები</a:t>
            </a:r>
          </a:p>
          <a:p>
            <a:pPr>
              <a:buFont typeface="Wingdings" panose="05000000000000000000" pitchFamily="2" charset="2"/>
              <a:buChar char="§"/>
            </a:pPr>
            <a:r>
              <a:rPr lang="ka-GE" dirty="0" smtClean="0"/>
              <a:t>აქტიურად უნდა ეძიებდნენ და იყენებდნენ შესაბამისი ცოდნის შეძენის შესაძლებლობებს</a:t>
            </a:r>
            <a:r>
              <a:rPr lang="ru-RU" dirty="0" smtClean="0"/>
              <a:t>,</a:t>
            </a:r>
            <a:r>
              <a:rPr lang="ka-GE" dirty="0" smtClean="0"/>
              <a:t> როგორც თავისთვის, ასევე მისი თანამშრომლებისთვის;</a:t>
            </a:r>
          </a:p>
          <a:p>
            <a:pPr>
              <a:buFont typeface="Wingdings" panose="05000000000000000000" pitchFamily="2" charset="2"/>
              <a:buChar char="§"/>
            </a:pPr>
            <a:r>
              <a:rPr lang="ka-GE" dirty="0" smtClean="0"/>
              <a:t>უნდა იყვნენ ინფორმირებული ყველა შესაძლო ტრენინგ კურსების  შესახებ, რომლებიც </a:t>
            </a:r>
            <a:r>
              <a:rPr lang="ka-GE" dirty="0" smtClean="0">
                <a:solidFill>
                  <a:srgbClr val="FF0000"/>
                </a:solidFill>
              </a:rPr>
              <a:t>აუცილებელია</a:t>
            </a:r>
            <a:r>
              <a:rPr lang="en-US" dirty="0" smtClean="0">
                <a:solidFill>
                  <a:srgbClr val="FF0000"/>
                </a:solidFill>
              </a:rPr>
              <a:t> (</a:t>
            </a:r>
            <a:r>
              <a:rPr lang="ka-GE" dirty="0" smtClean="0">
                <a:solidFill>
                  <a:srgbClr val="FF0000"/>
                </a:solidFill>
              </a:rPr>
              <a:t>სავალდებულოა</a:t>
            </a:r>
            <a:r>
              <a:rPr lang="en-US" dirty="0" smtClean="0">
                <a:solidFill>
                  <a:srgbClr val="FF0000"/>
                </a:solidFill>
              </a:rPr>
              <a:t>)</a:t>
            </a:r>
            <a:r>
              <a:rPr lang="ka-GE" dirty="0" smtClean="0"/>
              <a:t> მათ ქვეყანასა და რეგიონში;</a:t>
            </a:r>
          </a:p>
          <a:p>
            <a:pPr>
              <a:buFont typeface="Wingdings" panose="05000000000000000000" pitchFamily="2" charset="2"/>
              <a:buChar char="§"/>
            </a:pPr>
            <a:r>
              <a:rPr lang="ka-GE" dirty="0" smtClean="0"/>
              <a:t>უნდა აწარმოებდნენ ჩატარებული ტრენინგების აღრიცხვას. </a:t>
            </a:r>
          </a:p>
          <a:p>
            <a:pPr>
              <a:buNone/>
            </a:pPr>
            <a:r>
              <a:rPr lang="ka-GE" dirty="0" smtClean="0">
                <a:solidFill>
                  <a:schemeClr val="accent1"/>
                </a:solidFill>
              </a:rPr>
              <a:t>1.4.3. </a:t>
            </a:r>
            <a:r>
              <a:rPr lang="ka-GE" b="1" dirty="0" smtClean="0"/>
              <a:t>საწარმოს ფუნქციონირების ფინანსური მდგრადობის უზრუნველყოფა</a:t>
            </a:r>
          </a:p>
          <a:p>
            <a:r>
              <a:rPr lang="ka-GE" dirty="0" smtClean="0"/>
              <a:t>სასოფლო-სამეურნეო ტექნოლოგიების მიღება, რომლებიც მიმართულია შრომისნაყოფიერების ამაღლებისა და საწარმოოს რენტაბელურობისაკენ;</a:t>
            </a:r>
          </a:p>
          <a:p>
            <a:r>
              <a:rPr lang="ka-GE" dirty="0" smtClean="0"/>
              <a:t>ფინანსური რისკების წინასწარი დაგეგმვა;</a:t>
            </a:r>
          </a:p>
          <a:p>
            <a:endParaRPr lang="en-US" dirty="0" smtClean="0"/>
          </a:p>
          <a:p>
            <a:endParaRPr lang="ka-GE" dirty="0" smtClean="0"/>
          </a:p>
        </p:txBody>
      </p:sp>
      <p:pic>
        <p:nvPicPr>
          <p:cNvPr id="4" name="Рисунок 4"/>
          <p:cNvPicPr>
            <a:picLocks noChangeAspect="1"/>
          </p:cNvPicPr>
          <p:nvPr/>
        </p:nvPicPr>
        <p:blipFill>
          <a:blip r:embed="rId3"/>
          <a:stretch>
            <a:fillRect/>
          </a:stretch>
        </p:blipFill>
        <p:spPr>
          <a:xfrm>
            <a:off x="7239000" y="5449260"/>
            <a:ext cx="1524000" cy="1209675"/>
          </a:xfrm>
          <a:prstGeom prst="rect">
            <a:avLst/>
          </a:prstGeom>
        </p:spPr>
      </p:pic>
      <p:sp>
        <p:nvSpPr>
          <p:cNvPr id="5" name="TextBox 4"/>
          <p:cNvSpPr txBox="1"/>
          <p:nvPr/>
        </p:nvSpPr>
        <p:spPr>
          <a:xfrm>
            <a:off x="381000" y="124912"/>
            <a:ext cx="2514600" cy="261610"/>
          </a:xfrm>
          <a:prstGeom prst="rect">
            <a:avLst/>
          </a:prstGeom>
          <a:noFill/>
        </p:spPr>
        <p:txBody>
          <a:bodyPr wrap="square" rtlCol="0">
            <a:spAutoFit/>
          </a:bodyPr>
          <a:lstStyle/>
          <a:p>
            <a:r>
              <a:rPr lang="ka-GE" sz="1100" b="1" dirty="0" smtClean="0">
                <a:solidFill>
                  <a:schemeClr val="tx2"/>
                </a:solidFill>
              </a:rPr>
              <a:t>1. ფერმის </a:t>
            </a:r>
            <a:r>
              <a:rPr lang="ka-GE" sz="1100" b="1" dirty="0">
                <a:solidFill>
                  <a:schemeClr val="tx2"/>
                </a:solidFill>
              </a:rPr>
              <a:t>მენეჯმენტი</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2157248"/>
            <a:ext cx="6589199" cy="609600"/>
          </a:xfrm>
        </p:spPr>
        <p:txBody>
          <a:bodyPr>
            <a:normAutofit fontScale="90000"/>
          </a:bodyPr>
          <a:lstStyle/>
          <a:p>
            <a:pPr algn="ctr"/>
            <a:r>
              <a:rPr lang="ka-GE" sz="2400" b="1" dirty="0" smtClean="0">
                <a:solidFill>
                  <a:schemeClr val="tx2"/>
                </a:solidFill>
              </a:rPr>
              <a:t>2. </a:t>
            </a:r>
            <a:r>
              <a:rPr lang="ka-GE" sz="2700" b="1" dirty="0" smtClean="0">
                <a:solidFill>
                  <a:schemeClr val="tx2"/>
                </a:solidFill>
              </a:rPr>
              <a:t>ცხოველთა ჯანმრთელობა </a:t>
            </a:r>
            <a:br>
              <a:rPr lang="ka-GE" sz="2700" b="1" dirty="0" smtClean="0">
                <a:solidFill>
                  <a:schemeClr val="tx2"/>
                </a:solidFill>
              </a:rPr>
            </a:br>
            <a:r>
              <a:rPr lang="ka-GE" sz="2700" b="1" dirty="0">
                <a:solidFill>
                  <a:schemeClr val="tx2"/>
                </a:solidFill>
              </a:rPr>
              <a:t/>
            </a:r>
            <a:br>
              <a:rPr lang="ka-GE" sz="2700" b="1" dirty="0">
                <a:solidFill>
                  <a:schemeClr val="tx2"/>
                </a:solidFill>
              </a:rPr>
            </a:br>
            <a:r>
              <a:rPr lang="ka-GE" sz="2700" b="1" dirty="0" smtClean="0">
                <a:solidFill>
                  <a:schemeClr val="tx2"/>
                </a:solidFill>
              </a:rPr>
              <a:t>და</a:t>
            </a:r>
            <a:br>
              <a:rPr lang="ka-GE" sz="2700" b="1" dirty="0" smtClean="0">
                <a:solidFill>
                  <a:schemeClr val="tx2"/>
                </a:solidFill>
              </a:rPr>
            </a:br>
            <a:r>
              <a:rPr lang="ka-GE" sz="2700" b="1" dirty="0">
                <a:solidFill>
                  <a:schemeClr val="tx2"/>
                </a:solidFill>
              </a:rPr>
              <a:t/>
            </a:r>
            <a:br>
              <a:rPr lang="ka-GE" sz="2700" b="1" dirty="0">
                <a:solidFill>
                  <a:schemeClr val="tx2"/>
                </a:solidFill>
              </a:rPr>
            </a:br>
            <a:r>
              <a:rPr lang="ka-GE" sz="2700" b="1" dirty="0" smtClean="0">
                <a:solidFill>
                  <a:schemeClr val="tx2"/>
                </a:solidFill>
              </a:rPr>
              <a:t> კეთილდღეობა</a:t>
            </a:r>
            <a:endParaRPr lang="en-US" sz="2700" b="1" dirty="0"/>
          </a:p>
        </p:txBody>
      </p:sp>
      <p:pic>
        <p:nvPicPr>
          <p:cNvPr id="5" name="Рисунок 4"/>
          <p:cNvPicPr/>
          <p:nvPr/>
        </p:nvPicPr>
        <p:blipFill rotWithShape="1">
          <a:blip r:embed="rId3">
            <a:extLst>
              <a:ext uri="{28A0092B-C50C-407E-A947-70E740481C1C}">
                <a14:useLocalDpi xmlns:a14="http://schemas.microsoft.com/office/drawing/2010/main" val="0"/>
              </a:ext>
            </a:extLst>
          </a:blip>
          <a:srcRect b="13307"/>
          <a:stretch/>
        </p:blipFill>
        <p:spPr bwMode="auto">
          <a:xfrm>
            <a:off x="7162800" y="76200"/>
            <a:ext cx="1908175" cy="15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05787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671290"/>
          </a:xfrm>
        </p:spPr>
        <p:txBody>
          <a:bodyPr/>
          <a:lstStyle/>
          <a:p>
            <a:pPr lvl="1" algn="l" defTabSz="457200" rtl="0">
              <a:spcBef>
                <a:spcPct val="0"/>
              </a:spcBef>
            </a:pPr>
            <a:r>
              <a:rPr lang="ka-GE" dirty="0" smtClean="0">
                <a:solidFill>
                  <a:schemeClr val="accent1"/>
                </a:solidFill>
              </a:rPr>
              <a:t>2.1. </a:t>
            </a:r>
            <a:r>
              <a:rPr lang="ka-GE" b="1" dirty="0">
                <a:solidFill>
                  <a:schemeClr val="accent1"/>
                </a:solidFill>
              </a:rPr>
              <a:t>დაავადებებისადმი გამძლე ნახირის შექმნა</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Объект 2"/>
          <p:cNvSpPr>
            <a:spLocks noGrp="1"/>
          </p:cNvSpPr>
          <p:nvPr>
            <p:ph idx="1"/>
          </p:nvPr>
        </p:nvSpPr>
        <p:spPr>
          <a:xfrm>
            <a:off x="1524000" y="1447800"/>
            <a:ext cx="6591985" cy="3777622"/>
          </a:xfrm>
        </p:spPr>
        <p:txBody>
          <a:bodyPr/>
          <a:lstStyle/>
          <a:p>
            <a:pPr lvl="1"/>
            <a:r>
              <a:rPr lang="ka-GE" dirty="0" smtClean="0"/>
              <a:t>არსებული </a:t>
            </a:r>
            <a:r>
              <a:rPr lang="ka-GE" dirty="0"/>
              <a:t>გარემო პირობებისა და სამეურნეო სისტემისადმი შეგუებული ცხოველთა ჯიშების </a:t>
            </a:r>
            <a:r>
              <a:rPr lang="ka-GE" dirty="0" smtClean="0"/>
              <a:t>შერჩევა;</a:t>
            </a:r>
          </a:p>
          <a:p>
            <a:pPr lvl="1"/>
            <a:r>
              <a:rPr lang="ka-GE" dirty="0" smtClean="0"/>
              <a:t>არსებული ადგილობრივი პირობების, სავარგულების, ინფრასტრუქტურის, საკვები და სხვა რესურსების მართვის გამოცდილების საფუძველზე, ნახირის ზომისა და სიმჭიდროვის განსაზღვრა ერთეულ ფართობზე;</a:t>
            </a:r>
            <a:endParaRPr lang="ka-GE" dirty="0"/>
          </a:p>
          <a:p>
            <a:pPr lvl="1"/>
            <a:r>
              <a:rPr lang="ka-GE" dirty="0" smtClean="0"/>
              <a:t>ადგილობრივი </a:t>
            </a:r>
            <a:r>
              <a:rPr lang="ka-GE" dirty="0"/>
              <a:t>ვეტერინარული სამსახურის რეკომენდაციებისა და მოთხოვნის საფუძველზე ყველა ცხოველის ვაქცინაცია.</a:t>
            </a:r>
            <a:endParaRPr lang="en-US" dirty="0"/>
          </a:p>
          <a:p>
            <a:pPr marL="0" indent="0">
              <a:buNone/>
            </a:pPr>
            <a:r>
              <a:rPr lang="ka-GE" b="1" dirty="0"/>
              <a:t>შედეგი: </a:t>
            </a:r>
            <a:r>
              <a:rPr lang="ka-GE" dirty="0"/>
              <a:t>ცხოველთა გამძლეობის ამაღლება, სტრეს-ფაქტორების შემცირება</a:t>
            </a:r>
            <a:endParaRPr lang="en-US" dirty="0"/>
          </a:p>
          <a:p>
            <a:endParaRPr lang="en-US" dirty="0"/>
          </a:p>
        </p:txBody>
      </p:sp>
      <p:sp>
        <p:nvSpPr>
          <p:cNvPr id="4" name="Прямоугольник 3"/>
          <p:cNvSpPr/>
          <p:nvPr/>
        </p:nvSpPr>
        <p:spPr>
          <a:xfrm>
            <a:off x="253568" y="-22221"/>
            <a:ext cx="4572000" cy="261610"/>
          </a:xfrm>
          <a:prstGeom prst="rect">
            <a:avLst/>
          </a:prstGeom>
        </p:spPr>
        <p:txBody>
          <a:bodyPr>
            <a:spAutoFit/>
          </a:bodyPr>
          <a:lstStyle/>
          <a:p>
            <a:r>
              <a:rPr lang="ka-GE" sz="1100" b="1" dirty="0">
                <a:solidFill>
                  <a:schemeClr val="tx2"/>
                </a:solidFill>
              </a:rPr>
              <a:t>2. ცხოველთა ჯანმრთელობა და კეთილდღეობა</a:t>
            </a:r>
            <a:endParaRPr lang="en-US" sz="1100" dirty="0"/>
          </a:p>
        </p:txBody>
      </p:sp>
    </p:spTree>
    <p:extLst>
      <p:ext uri="{BB962C8B-B14F-4D97-AF65-F5344CB8AC3E}">
        <p14:creationId xmlns:p14="http://schemas.microsoft.com/office/powerpoint/2010/main" val="94379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defTabSz="457200" rtl="0">
              <a:spcBef>
                <a:spcPct val="0"/>
              </a:spcBef>
            </a:pPr>
            <a:r>
              <a:rPr lang="ka-GE" b="1" dirty="0" smtClean="0">
                <a:solidFill>
                  <a:schemeClr val="accent1"/>
                </a:solidFill>
              </a:rPr>
              <a:t>2.2. ცხოველთა </a:t>
            </a:r>
            <a:r>
              <a:rPr lang="ka-GE" b="1" dirty="0">
                <a:solidFill>
                  <a:schemeClr val="accent1"/>
                </a:solidFill>
              </a:rPr>
              <a:t>დაავადების პრევენცია</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Объект 2"/>
          <p:cNvSpPr>
            <a:spLocks noGrp="1"/>
          </p:cNvSpPr>
          <p:nvPr>
            <p:ph idx="1"/>
          </p:nvPr>
        </p:nvSpPr>
        <p:spPr>
          <a:xfrm>
            <a:off x="1600200" y="1447800"/>
            <a:ext cx="6591985" cy="3777622"/>
          </a:xfrm>
        </p:spPr>
        <p:txBody>
          <a:bodyPr>
            <a:normAutofit fontScale="92500" lnSpcReduction="10000"/>
          </a:bodyPr>
          <a:lstStyle/>
          <a:p>
            <a:pPr lvl="1"/>
            <a:r>
              <a:rPr lang="ka-GE" dirty="0" smtClean="0"/>
              <a:t>ჯანმრთელობაზე </a:t>
            </a:r>
            <a:r>
              <a:rPr lang="ka-GE" dirty="0"/>
              <a:t>გამოკვლეული ცხოველების შეძენა და მათი  ფერმის ცხოველებთან   შერევა მხოლოდ საკარანტინო პერიოდის გავლის შემდეგ</a:t>
            </a:r>
            <a:r>
              <a:rPr lang="ka-GE" dirty="0" smtClean="0"/>
              <a:t>;</a:t>
            </a:r>
          </a:p>
          <a:p>
            <a:pPr lvl="1"/>
            <a:r>
              <a:rPr lang="ka-GE" dirty="0" smtClean="0"/>
              <a:t> </a:t>
            </a:r>
            <a:r>
              <a:rPr lang="ka-GE" dirty="0"/>
              <a:t>თვალყური ადევნეთ მეზობელი ტერიტორიებიდან  დაავადების შემოტანის რისკებს და გააძლიერეთ სასაზღვრო </a:t>
            </a:r>
            <a:r>
              <a:rPr lang="ka-GE" dirty="0" smtClean="0"/>
              <a:t>კონტროლი;</a:t>
            </a:r>
            <a:endParaRPr lang="ka-GE" dirty="0"/>
          </a:p>
          <a:p>
            <a:pPr lvl="1"/>
            <a:r>
              <a:rPr lang="ka-GE" dirty="0" smtClean="0"/>
              <a:t>მაქსიმალურად </a:t>
            </a:r>
            <a:r>
              <a:rPr lang="ka-GE" dirty="0"/>
              <a:t>შეზღუდეთ მეურნეობაში ადამიანებისა და ველური ცხოველების </a:t>
            </a:r>
            <a:r>
              <a:rPr lang="ka-GE" dirty="0" smtClean="0"/>
              <a:t>შეღწევა;</a:t>
            </a:r>
            <a:endParaRPr lang="ka-GE" dirty="0"/>
          </a:p>
          <a:p>
            <a:pPr lvl="1"/>
            <a:r>
              <a:rPr lang="ka-GE" dirty="0" smtClean="0"/>
              <a:t>პარაზიტების </a:t>
            </a:r>
            <a:r>
              <a:rPr lang="ka-GE" dirty="0"/>
              <a:t>კონტროლის პროგრამის </a:t>
            </a:r>
            <a:r>
              <a:rPr lang="ka-GE" dirty="0" smtClean="0"/>
              <a:t>დანერგვა;</a:t>
            </a:r>
            <a:endParaRPr lang="ka-GE" dirty="0"/>
          </a:p>
          <a:p>
            <a:pPr lvl="1"/>
            <a:r>
              <a:rPr lang="ka-GE" dirty="0" smtClean="0"/>
              <a:t>გამოიყენეთ </a:t>
            </a:r>
            <a:r>
              <a:rPr lang="ka-GE" dirty="0"/>
              <a:t>დეზინფენქცირებული ხელსაწყოები.</a:t>
            </a:r>
            <a:endParaRPr lang="en-US" dirty="0"/>
          </a:p>
          <a:p>
            <a:pPr marL="0" indent="0">
              <a:buNone/>
            </a:pPr>
            <a:r>
              <a:rPr lang="ka-GE" b="1" dirty="0"/>
              <a:t>შედეგი:</a:t>
            </a:r>
            <a:r>
              <a:rPr lang="ka-GE" dirty="0"/>
              <a:t> ბიოუსაფრთხოების,  ცხოველთა ჯანმრთელობის შენარჩუნება; ცხოველთა დაავადებების თავიდან აცილების  კონტროლისა და ცხოველთა გადაადგილების ღონისძიებების საერთაშირისო/ნაციონალურ/რეგიონალურ მოთხოვნებთან შესაბამისობა.   .</a:t>
            </a:r>
            <a:endParaRPr lang="en-US" dirty="0"/>
          </a:p>
          <a:p>
            <a:endParaRPr lang="en-US" dirty="0"/>
          </a:p>
        </p:txBody>
      </p:sp>
      <p:sp>
        <p:nvSpPr>
          <p:cNvPr id="4" name="Прямоугольник 3"/>
          <p:cNvSpPr/>
          <p:nvPr/>
        </p:nvSpPr>
        <p:spPr>
          <a:xfrm>
            <a:off x="253568" y="-22221"/>
            <a:ext cx="4572000" cy="261610"/>
          </a:xfrm>
          <a:prstGeom prst="rect">
            <a:avLst/>
          </a:prstGeom>
        </p:spPr>
        <p:txBody>
          <a:bodyPr>
            <a:spAutoFit/>
          </a:bodyPr>
          <a:lstStyle/>
          <a:p>
            <a:r>
              <a:rPr lang="ka-GE" sz="1100" b="1" dirty="0">
                <a:solidFill>
                  <a:schemeClr val="tx2"/>
                </a:solidFill>
              </a:rPr>
              <a:t>2. ცხოველთა ჯანმრთელობა და კეთილდღეობა</a:t>
            </a:r>
            <a:endParaRPr lang="en-US" sz="1100" dirty="0"/>
          </a:p>
        </p:txBody>
      </p:sp>
    </p:spTree>
    <p:extLst>
      <p:ext uri="{BB962C8B-B14F-4D97-AF65-F5344CB8AC3E}">
        <p14:creationId xmlns:p14="http://schemas.microsoft.com/office/powerpoint/2010/main" val="284995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defTabSz="457200" rtl="0">
              <a:spcBef>
                <a:spcPct val="0"/>
              </a:spcBef>
            </a:pPr>
            <a:r>
              <a:rPr lang="ka-GE" b="1" dirty="0" smtClean="0">
                <a:solidFill>
                  <a:schemeClr val="accent1"/>
                </a:solidFill>
              </a:rPr>
              <a:t>2.3. ცხოველთა </a:t>
            </a:r>
            <a:r>
              <a:rPr lang="ka-GE" b="1" dirty="0">
                <a:solidFill>
                  <a:schemeClr val="accent1"/>
                </a:solidFill>
              </a:rPr>
              <a:t>ჯანმრთელობის მართვის ეფექტური პროგრამების ორგანიზება</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Объект 2"/>
          <p:cNvSpPr>
            <a:spLocks noGrp="1"/>
          </p:cNvSpPr>
          <p:nvPr>
            <p:ph idx="1"/>
          </p:nvPr>
        </p:nvSpPr>
        <p:spPr>
          <a:xfrm>
            <a:off x="838200" y="1447800"/>
            <a:ext cx="7315200" cy="3777622"/>
          </a:xfrm>
        </p:spPr>
        <p:txBody>
          <a:bodyPr>
            <a:normAutofit fontScale="92500" lnSpcReduction="20000"/>
          </a:bodyPr>
          <a:lstStyle/>
          <a:p>
            <a:pPr marL="0" indent="0">
              <a:buNone/>
            </a:pPr>
            <a:endParaRPr lang="en-US" dirty="0"/>
          </a:p>
          <a:p>
            <a:pPr lvl="2"/>
            <a:r>
              <a:rPr lang="ka-GE" dirty="0">
                <a:solidFill>
                  <a:srgbClr val="C00000"/>
                </a:solidFill>
              </a:rPr>
              <a:t>ცხოველთა მარკირება ზუსტად  იდენტიფიცირებისთვის;</a:t>
            </a:r>
            <a:endParaRPr lang="en-US" dirty="0">
              <a:solidFill>
                <a:srgbClr val="C00000"/>
              </a:solidFill>
            </a:endParaRPr>
          </a:p>
          <a:p>
            <a:pPr lvl="2"/>
            <a:r>
              <a:rPr lang="ka-GE" dirty="0"/>
              <a:t>ცხოველთა ჯანმრთელობის მართვის ეფექტური პროგრამების შემუშავება, რომელიც მიმართული იქნება რეგიონალურ და ნაციონალურ მოთხოვნების შესატყვის პრევენციული ზომებისკენ;</a:t>
            </a:r>
            <a:endParaRPr lang="en-US" dirty="0"/>
          </a:p>
          <a:p>
            <a:pPr lvl="2"/>
            <a:r>
              <a:rPr lang="ka-GE" dirty="0"/>
              <a:t>ცხოველთა რეგულარული შემოწმება დაავადებებზე;</a:t>
            </a:r>
            <a:endParaRPr lang="en-US" dirty="0"/>
          </a:p>
          <a:p>
            <a:pPr lvl="2"/>
            <a:r>
              <a:rPr lang="ka-GE" dirty="0"/>
              <a:t> დაავადებული ცხოველების დროულად გამოვლენა;</a:t>
            </a:r>
            <a:endParaRPr lang="en-US" dirty="0"/>
          </a:p>
          <a:p>
            <a:pPr lvl="2"/>
            <a:r>
              <a:rPr lang="ka-GE" dirty="0"/>
              <a:t>დაავადებული ცხოველების იზოლირება;</a:t>
            </a:r>
            <a:endParaRPr lang="en-US" dirty="0"/>
          </a:p>
          <a:p>
            <a:pPr lvl="2"/>
            <a:r>
              <a:rPr lang="ka-GE" dirty="0"/>
              <a:t> დაავადებული ცხოველების </a:t>
            </a:r>
            <a:r>
              <a:rPr lang="ka-GE" dirty="0" smtClean="0"/>
              <a:t>იდენტიფიცირება </a:t>
            </a:r>
            <a:r>
              <a:rPr lang="ka-GE" dirty="0"/>
              <a:t>და ყველა სამკურნალო </a:t>
            </a:r>
            <a:r>
              <a:rPr lang="ka-GE" dirty="0" smtClean="0"/>
              <a:t>ღონისძიებებთან </a:t>
            </a:r>
            <a:r>
              <a:rPr lang="ka-GE" dirty="0"/>
              <a:t>დაკავშირებული დოკუმენტაციის წარმოება;</a:t>
            </a:r>
            <a:endParaRPr lang="en-US" dirty="0"/>
          </a:p>
          <a:p>
            <a:pPr lvl="2"/>
            <a:r>
              <a:rPr lang="ka-GE" dirty="0"/>
              <a:t> განსაკუთრებული ყურადღება მიექცეს ცხოველებს, რომელთა დაავადებაც შესაძლებელია გადაეცეს ადამიანებს. </a:t>
            </a:r>
            <a:endParaRPr lang="ka-GE" dirty="0" smtClean="0"/>
          </a:p>
          <a:p>
            <a:pPr marL="914400" lvl="2" indent="0">
              <a:buNone/>
            </a:pPr>
            <a:r>
              <a:rPr lang="ka-GE" b="1" dirty="0"/>
              <a:t>შედეგი: ც</a:t>
            </a:r>
            <a:r>
              <a:rPr lang="ka-GE" dirty="0"/>
              <a:t>ხოველთა დაავადებების დროულად აღმოჩენა. ცხოველთა დაავადებების გავრცელების საწინაარმდეგო პრევენციული ღონისძიებების გატარება, სურსათის უვნებლობის უზრუნველყოფა.</a:t>
            </a:r>
            <a:endParaRPr lang="en-US" dirty="0"/>
          </a:p>
          <a:p>
            <a:pPr marL="914400" lvl="2" indent="0">
              <a:buNone/>
            </a:pPr>
            <a:endParaRPr lang="en-US" dirty="0"/>
          </a:p>
          <a:p>
            <a:endParaRPr lang="en-US" dirty="0"/>
          </a:p>
        </p:txBody>
      </p:sp>
      <p:sp>
        <p:nvSpPr>
          <p:cNvPr id="4" name="Прямоугольник 3"/>
          <p:cNvSpPr/>
          <p:nvPr/>
        </p:nvSpPr>
        <p:spPr>
          <a:xfrm>
            <a:off x="253568" y="-22221"/>
            <a:ext cx="4572000" cy="261610"/>
          </a:xfrm>
          <a:prstGeom prst="rect">
            <a:avLst/>
          </a:prstGeom>
        </p:spPr>
        <p:txBody>
          <a:bodyPr>
            <a:spAutoFit/>
          </a:bodyPr>
          <a:lstStyle/>
          <a:p>
            <a:r>
              <a:rPr lang="ka-GE" sz="1100" b="1" dirty="0">
                <a:solidFill>
                  <a:schemeClr val="tx2"/>
                </a:solidFill>
              </a:rPr>
              <a:t>2. ცხოველთა ჯანმრთელობა და კეთილდღეობა</a:t>
            </a:r>
            <a:endParaRPr lang="en-US" sz="1100" dirty="0"/>
          </a:p>
        </p:txBody>
      </p:sp>
    </p:spTree>
    <p:extLst>
      <p:ext uri="{BB962C8B-B14F-4D97-AF65-F5344CB8AC3E}">
        <p14:creationId xmlns:p14="http://schemas.microsoft.com/office/powerpoint/2010/main" val="126979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a-GE" sz="2400" dirty="0" smtClean="0">
                <a:solidFill>
                  <a:schemeClr val="accent1"/>
                </a:solidFill>
              </a:rPr>
              <a:t>ცხოველთა კეთილდღეობა</a:t>
            </a:r>
            <a:endParaRPr lang="en-US" sz="2400" dirty="0">
              <a:solidFill>
                <a:schemeClr val="accent1"/>
              </a:solidFill>
            </a:endParaRPr>
          </a:p>
        </p:txBody>
      </p:sp>
      <p:sp>
        <p:nvSpPr>
          <p:cNvPr id="3" name="Объект 2"/>
          <p:cNvSpPr>
            <a:spLocks noGrp="1"/>
          </p:cNvSpPr>
          <p:nvPr>
            <p:ph idx="1"/>
          </p:nvPr>
        </p:nvSpPr>
        <p:spPr/>
        <p:txBody>
          <a:bodyPr/>
          <a:lstStyle/>
          <a:p>
            <a:pPr marL="0" indent="0">
              <a:buNone/>
            </a:pPr>
            <a:r>
              <a:rPr lang="ka-GE" dirty="0" smtClean="0">
                <a:solidFill>
                  <a:schemeClr val="tx1"/>
                </a:solidFill>
              </a:rPr>
              <a:t>ცხოველთა შენახვა უნდა შეესაბამებოდეს თავისუფლების 5 პრინციპს:</a:t>
            </a:r>
          </a:p>
          <a:p>
            <a:r>
              <a:rPr lang="ka-GE" dirty="0" smtClean="0">
                <a:solidFill>
                  <a:schemeClr val="tx1"/>
                </a:solidFill>
              </a:rPr>
              <a:t>წყურვილის, შიმშილის და არასაკმარისი კვებისგან;</a:t>
            </a:r>
          </a:p>
          <a:p>
            <a:r>
              <a:rPr lang="ka-GE" dirty="0" smtClean="0">
                <a:solidFill>
                  <a:schemeClr val="tx1"/>
                </a:solidFill>
              </a:rPr>
              <a:t>დისკომპორტული შენახვისგან;</a:t>
            </a:r>
          </a:p>
          <a:p>
            <a:r>
              <a:rPr lang="ka-GE" dirty="0" smtClean="0">
                <a:solidFill>
                  <a:schemeClr val="tx1"/>
                </a:solidFill>
              </a:rPr>
              <a:t>ტრამვების, ტკივილის, დაავადებებისგან;</a:t>
            </a:r>
          </a:p>
          <a:p>
            <a:r>
              <a:rPr lang="ka-GE" dirty="0" smtClean="0">
                <a:solidFill>
                  <a:schemeClr val="tx1"/>
                </a:solidFill>
              </a:rPr>
              <a:t>შიშისგან;</a:t>
            </a:r>
          </a:p>
          <a:p>
            <a:r>
              <a:rPr lang="ka-GE" dirty="0" smtClean="0">
                <a:solidFill>
                  <a:schemeClr val="tx1"/>
                </a:solidFill>
              </a:rPr>
              <a:t>თავისუფლება ნორმალური ქცევითი რეაქციების გამოვლენაში. </a:t>
            </a:r>
          </a:p>
          <a:p>
            <a:endParaRPr lang="en-US" dirty="0">
              <a:solidFill>
                <a:schemeClr val="tx1"/>
              </a:solidFill>
            </a:endParaRPr>
          </a:p>
        </p:txBody>
      </p:sp>
      <p:sp>
        <p:nvSpPr>
          <p:cNvPr id="5" name="Прямоугольник 4"/>
          <p:cNvSpPr/>
          <p:nvPr/>
        </p:nvSpPr>
        <p:spPr>
          <a:xfrm>
            <a:off x="228600" y="74305"/>
            <a:ext cx="4572000" cy="261610"/>
          </a:xfrm>
          <a:prstGeom prst="rect">
            <a:avLst/>
          </a:prstGeom>
        </p:spPr>
        <p:txBody>
          <a:bodyPr>
            <a:spAutoFit/>
          </a:bodyPr>
          <a:lstStyle/>
          <a:p>
            <a:r>
              <a:rPr lang="ka-GE" sz="1100" b="1" dirty="0">
                <a:solidFill>
                  <a:schemeClr val="tx2"/>
                </a:solidFill>
              </a:rPr>
              <a:t>2. ცხოველთა ჯანმრთელობა და კეთილდღეობა</a:t>
            </a:r>
            <a:endParaRPr lang="en-US" sz="1100" dirty="0"/>
          </a:p>
        </p:txBody>
      </p:sp>
    </p:spTree>
    <p:extLst>
      <p:ext uri="{BB962C8B-B14F-4D97-AF65-F5344CB8AC3E}">
        <p14:creationId xmlns:p14="http://schemas.microsoft.com/office/powerpoint/2010/main" val="127507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838" y="319311"/>
            <a:ext cx="6589199" cy="899889"/>
          </a:xfrm>
        </p:spPr>
        <p:txBody>
          <a:bodyPr>
            <a:normAutofit/>
          </a:bodyPr>
          <a:lstStyle/>
          <a:p>
            <a:r>
              <a:rPr lang="ka-GE" sz="2000" b="1" dirty="0" smtClean="0">
                <a:solidFill>
                  <a:schemeClr val="accent3"/>
                </a:solidFill>
              </a:rPr>
              <a:t>3. დაავადების </a:t>
            </a:r>
            <a:r>
              <a:rPr lang="ka-GE" sz="2000" b="1" dirty="0">
                <a:solidFill>
                  <a:schemeClr val="accent3"/>
                </a:solidFill>
              </a:rPr>
              <a:t>ჰიგიენა და </a:t>
            </a:r>
            <a:r>
              <a:rPr lang="ka-GE" sz="2000" b="1" dirty="0" smtClean="0">
                <a:solidFill>
                  <a:schemeClr val="accent3"/>
                </a:solidFill>
              </a:rPr>
              <a:t>პროფილაქტიკა</a:t>
            </a:r>
            <a:endParaRPr lang="en-US" sz="2000" dirty="0">
              <a:solidFill>
                <a:schemeClr val="accent3"/>
              </a:solidFill>
            </a:endParaRPr>
          </a:p>
        </p:txBody>
      </p:sp>
      <p:sp>
        <p:nvSpPr>
          <p:cNvPr id="3" name="Объект 2"/>
          <p:cNvSpPr>
            <a:spLocks noGrp="1"/>
          </p:cNvSpPr>
          <p:nvPr>
            <p:ph idx="1"/>
          </p:nvPr>
        </p:nvSpPr>
        <p:spPr>
          <a:xfrm>
            <a:off x="228600" y="1805211"/>
            <a:ext cx="8153400" cy="5181599"/>
          </a:xfrm>
        </p:spPr>
        <p:txBody>
          <a:bodyPr>
            <a:noAutofit/>
          </a:bodyPr>
          <a:lstStyle/>
          <a:p>
            <a:pPr marL="0" indent="0">
              <a:buNone/>
            </a:pPr>
            <a:r>
              <a:rPr lang="ka-GE" sz="1400" b="1" dirty="0" smtClean="0"/>
              <a:t> </a:t>
            </a:r>
            <a:r>
              <a:rPr lang="ka-GE" sz="1200" dirty="0" smtClean="0"/>
              <a:t>დაავადების </a:t>
            </a:r>
            <a:r>
              <a:rPr lang="ka-GE" sz="1200" dirty="0"/>
              <a:t>ჰიგიენა და </a:t>
            </a:r>
            <a:r>
              <a:rPr lang="ka-GE" sz="1200" dirty="0" smtClean="0"/>
              <a:t>პროფილაქტიკა მოიცავს ღონისძიებებს, რომლებიც მიმართულია სისუფთავის დაცვისა და პათოგენების ზრდის აღმოსაფხვრელად და მას აქვს დიდი მნიშვნელობა  ნებისმიერ თანამედროვე ფერმერულ მეურნეობის მართვაში.</a:t>
            </a:r>
          </a:p>
          <a:p>
            <a:pPr marL="0" indent="0">
              <a:buNone/>
            </a:pPr>
            <a:r>
              <a:rPr lang="ka-GE" sz="1200" dirty="0" smtClean="0"/>
              <a:t>დაავადების ჰიგიენისა </a:t>
            </a:r>
            <a:r>
              <a:rPr lang="ka-GE" sz="1200" dirty="0"/>
              <a:t>და </a:t>
            </a:r>
            <a:r>
              <a:rPr lang="ka-GE" sz="1200" dirty="0" smtClean="0"/>
              <a:t>პროფილაქტიკის უსაფრთხოების ზომები:</a:t>
            </a:r>
          </a:p>
          <a:p>
            <a:r>
              <a:rPr lang="ka-GE" sz="1200" i="1" dirty="0" smtClean="0"/>
              <a:t>ჯანმრთელ </a:t>
            </a:r>
            <a:r>
              <a:rPr lang="ka-GE" sz="1200" i="1" dirty="0"/>
              <a:t>პირუტყვსა და პოტენციურ ინფიცირებად ცხოველებს შორის კონტაქტების </a:t>
            </a:r>
            <a:r>
              <a:rPr lang="ka-GE" sz="1200" i="1" dirty="0" smtClean="0"/>
              <a:t>მინიმუმამდე დაყვანა; </a:t>
            </a:r>
          </a:p>
          <a:p>
            <a:r>
              <a:rPr lang="ka-GE" sz="1200" i="1" dirty="0" smtClean="0"/>
              <a:t>ჰიგიენისა </a:t>
            </a:r>
            <a:r>
              <a:rPr lang="ka-GE" sz="1200" i="1" dirty="0"/>
              <a:t>და უსაფრთხოების შენარჩუნება და დაცვა ყველა </a:t>
            </a:r>
            <a:r>
              <a:rPr lang="ka-GE" sz="1200" i="1" dirty="0" smtClean="0"/>
              <a:t>ობიექტზე;</a:t>
            </a:r>
          </a:p>
          <a:p>
            <a:r>
              <a:rPr lang="ka-GE" sz="1200" i="1" dirty="0"/>
              <a:t>ფერმის ყველა მუშაკის ჯანმრთელობისა და ჰიგიენური პროცედურების ჩატარების </a:t>
            </a:r>
            <a:r>
              <a:rPr lang="ka-GE" sz="1200" i="1" dirty="0" smtClean="0"/>
              <a:t>უზრუნველყოფა;</a:t>
            </a:r>
          </a:p>
          <a:p>
            <a:r>
              <a:rPr lang="ka-GE" sz="1200" i="1" dirty="0" smtClean="0"/>
              <a:t> </a:t>
            </a:r>
            <a:r>
              <a:rPr lang="ka-GE" sz="1200" i="1" dirty="0"/>
              <a:t>ყველა აუცილებელი ზომების მიღება </a:t>
            </a:r>
            <a:r>
              <a:rPr lang="ka-GE" sz="1200" i="1" dirty="0" smtClean="0"/>
              <a:t>- გატარება</a:t>
            </a:r>
            <a:r>
              <a:rPr lang="ka-GE" sz="1200" i="1" dirty="0"/>
              <a:t>, რომელიც თავიდან აგვაცილებს </a:t>
            </a:r>
            <a:r>
              <a:rPr lang="ka-GE" sz="1200" i="1" dirty="0" smtClean="0"/>
              <a:t>ტრანსპორტით დაბინძურებას;</a:t>
            </a:r>
          </a:p>
          <a:p>
            <a:r>
              <a:rPr lang="ka-GE" sz="1200" i="1" dirty="0"/>
              <a:t>როგორც პროფესიონალ, ასევე სხვა  ვიზიტორების პირუტყვთან კონტაქტების მინიმუმამდე  </a:t>
            </a:r>
            <a:r>
              <a:rPr lang="ka-GE" sz="1200" i="1" dirty="0" smtClean="0"/>
              <a:t>დაყვანა;</a:t>
            </a:r>
          </a:p>
          <a:p>
            <a:r>
              <a:rPr lang="ka-GE" sz="1200" i="1" dirty="0"/>
              <a:t>პირუტყვის ჯანმრთელობის საერთო მდგომარეობის უზრუნველყოფა კარგი კვებითა და სტრესების შემცირების </a:t>
            </a:r>
            <a:r>
              <a:rPr lang="ka-GE" sz="1200" i="1" dirty="0" smtClean="0"/>
              <a:t>გზით;</a:t>
            </a:r>
          </a:p>
          <a:p>
            <a:r>
              <a:rPr lang="ka-GE" sz="1200" i="1" dirty="0">
                <a:solidFill>
                  <a:schemeClr val="accent1"/>
                </a:solidFill>
              </a:rPr>
              <a:t>მოცემული სახეობის პოპულაციის შესატყვისი სიმჭიდროვისა და ასაკობრივი ჯგუფის შენარჩუნების უზრუნველყოფა შესაბამისი ექპერტების რჩევებზე </a:t>
            </a:r>
            <a:r>
              <a:rPr lang="ka-GE" sz="1200" i="1" dirty="0" smtClean="0">
                <a:solidFill>
                  <a:schemeClr val="accent1"/>
                </a:solidFill>
              </a:rPr>
              <a:t>დაყრდნობით</a:t>
            </a:r>
            <a:r>
              <a:rPr lang="ka-GE" sz="1200" dirty="0" smtClean="0">
                <a:solidFill>
                  <a:schemeClr val="accent1"/>
                </a:solidFill>
              </a:rPr>
              <a:t>; </a:t>
            </a:r>
            <a:r>
              <a:rPr lang="ka-GE" sz="1200" i="1" dirty="0" smtClean="0">
                <a:solidFill>
                  <a:schemeClr val="accent1"/>
                </a:solidFill>
              </a:rPr>
              <a:t>ცხოველთა </a:t>
            </a:r>
            <a:r>
              <a:rPr lang="ka-GE" sz="1200" i="1" dirty="0">
                <a:solidFill>
                  <a:schemeClr val="accent1"/>
                </a:solidFill>
              </a:rPr>
              <a:t>პოპულაციების აღრიცხვა </a:t>
            </a:r>
            <a:r>
              <a:rPr lang="ka-GE" sz="1200" i="1" dirty="0" smtClean="0">
                <a:solidFill>
                  <a:schemeClr val="accent1"/>
                </a:solidFill>
              </a:rPr>
              <a:t>ფერმაში.</a:t>
            </a:r>
          </a:p>
          <a:p>
            <a:r>
              <a:rPr lang="ka-GE" sz="1200" dirty="0"/>
              <a:t>ცხოველური ნარჩენებისა და ნაკელის გამოყენებისას ნიადაგის განოყიერების მიზნით, აუცილებელია მისი გაუვნებლობა შესაბამისი მეთოდებით.</a:t>
            </a:r>
          </a:p>
          <a:p>
            <a:pPr marL="0" indent="0">
              <a:buNone/>
            </a:pPr>
            <a:endParaRPr lang="ka-GE" sz="1200" i="1" dirty="0"/>
          </a:p>
          <a:p>
            <a:endParaRPr lang="ka-GE" sz="1200" dirty="0" smtClean="0"/>
          </a:p>
          <a:p>
            <a:pPr marL="0" indent="0">
              <a:buNone/>
            </a:pPr>
            <a:endParaRPr lang="ka-GE" sz="1400" dirty="0"/>
          </a:p>
        </p:txBody>
      </p:sp>
      <p:pic>
        <p:nvPicPr>
          <p:cNvPr id="8" name="Рисунок 7"/>
          <p:cNvPicPr>
            <a:picLocks noChangeAspect="1"/>
          </p:cNvPicPr>
          <p:nvPr/>
        </p:nvPicPr>
        <p:blipFill>
          <a:blip r:embed="rId3"/>
          <a:stretch>
            <a:fillRect/>
          </a:stretch>
        </p:blipFill>
        <p:spPr>
          <a:xfrm>
            <a:off x="6696075" y="-13138"/>
            <a:ext cx="2447925" cy="1866900"/>
          </a:xfrm>
          <a:prstGeom prst="rect">
            <a:avLst/>
          </a:prstGeom>
        </p:spPr>
      </p:pic>
      <p:pic>
        <p:nvPicPr>
          <p:cNvPr id="9" name="Рисунок 8"/>
          <p:cNvPicPr>
            <a:picLocks noChangeAspect="1"/>
          </p:cNvPicPr>
          <p:nvPr/>
        </p:nvPicPr>
        <p:blipFill>
          <a:blip r:embed="rId4"/>
          <a:stretch>
            <a:fillRect/>
          </a:stretch>
        </p:blipFill>
        <p:spPr>
          <a:xfrm>
            <a:off x="7758898" y="3886200"/>
            <a:ext cx="1322502" cy="990600"/>
          </a:xfrm>
          <a:prstGeom prst="rect">
            <a:avLst/>
          </a:prstGeom>
        </p:spPr>
      </p:pic>
    </p:spTree>
    <p:extLst>
      <p:ext uri="{BB962C8B-B14F-4D97-AF65-F5344CB8AC3E}">
        <p14:creationId xmlns:p14="http://schemas.microsoft.com/office/powerpoint/2010/main" val="1058675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533400"/>
            <a:ext cx="6589199" cy="899890"/>
          </a:xfrm>
        </p:spPr>
        <p:txBody>
          <a:bodyPr>
            <a:normAutofit fontScale="90000"/>
          </a:bodyPr>
          <a:lstStyle/>
          <a:p>
            <a:r>
              <a:rPr lang="ka-GE" sz="1800" dirty="0" smtClean="0"/>
              <a:t>ბიოუსაფრთხოებისა </a:t>
            </a:r>
            <a:r>
              <a:rPr lang="ka-GE" sz="1800" dirty="0"/>
              <a:t>და საკვების უვნებლობის თვალსაზრისით ფერმის ფლობელებსა და მენეჯერებს მოეთხოვებათ :</a:t>
            </a:r>
            <a:br>
              <a:rPr lang="ka-GE" sz="1800" dirty="0"/>
            </a:br>
            <a:endParaRPr lang="en-US" sz="1800" dirty="0">
              <a:solidFill>
                <a:schemeClr val="accent3"/>
              </a:solidFill>
            </a:endParaRPr>
          </a:p>
        </p:txBody>
      </p:sp>
      <p:sp>
        <p:nvSpPr>
          <p:cNvPr id="4" name="Объект 2"/>
          <p:cNvSpPr txBox="1">
            <a:spLocks/>
          </p:cNvSpPr>
          <p:nvPr/>
        </p:nvSpPr>
        <p:spPr>
          <a:xfrm>
            <a:off x="1066800" y="1752600"/>
            <a:ext cx="6591985" cy="3777622"/>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ka-GE" sz="4000" dirty="0" smtClean="0"/>
              <a:t>დაამყარონ </a:t>
            </a:r>
            <a:r>
              <a:rPr lang="ka-GE" sz="4000" dirty="0"/>
              <a:t>საქმიანი ურთიერთობა  ვეტერინართან, რათა უზრუნველყოფილი იყოს ცხოველთა ჯანმრთელობის, კეთილდღეობისა და დაავადებების შესახებ დროული შეტრყობინებები; </a:t>
            </a:r>
            <a:endParaRPr lang="ka-GE" sz="4000" dirty="0" smtClean="0"/>
          </a:p>
          <a:p>
            <a:r>
              <a:rPr lang="ka-GE" sz="4000" dirty="0"/>
              <a:t>უზრუნველყონ მყისიერი ვეტერინარული დახმარების განხორციელება </a:t>
            </a:r>
            <a:r>
              <a:rPr lang="ka-GE" sz="4000" dirty="0" smtClean="0"/>
              <a:t>სე</a:t>
            </a:r>
            <a:r>
              <a:rPr lang="ka-GE" sz="4000" dirty="0"/>
              <a:t>რ</a:t>
            </a:r>
            <a:r>
              <a:rPr lang="ka-GE" sz="4000" dirty="0" smtClean="0"/>
              <a:t>იოზული </a:t>
            </a:r>
            <a:r>
              <a:rPr lang="ka-GE" sz="4000" dirty="0"/>
              <a:t>დაავადების სულ მცირე ეჭვის წარმოშობის დროსაც.</a:t>
            </a:r>
          </a:p>
          <a:p>
            <a:r>
              <a:rPr lang="ka-GE" sz="4000" dirty="0" smtClean="0"/>
              <a:t>დაიცვან ცხოველთა გადაადგილებისას დადგენილი შეზღუდვები.</a:t>
            </a:r>
          </a:p>
          <a:p>
            <a:r>
              <a:rPr lang="ka-GE" sz="4000" dirty="0" smtClean="0"/>
              <a:t>განაცალკევონ დაავადებული ცხოველები ჯანმრთელებისგან, რომ არ გავრცელდეს ინფექცია და აუცილებლობის შემთხვევაში მოახდინონ დაავადებული ცხოველების გამოწუნება;</a:t>
            </a:r>
          </a:p>
          <a:p>
            <a:r>
              <a:rPr lang="ka-GE" sz="4000" dirty="0" smtClean="0"/>
              <a:t>აწარმოონ სელექცია და მოშენება ცხოველებისა, ისე რომ ისინი კარგად იყვნენ შეგუებული ადგილობრივ გარემო პირობებს და მოახდინონ ამ პროცესების დეტალური აღრიცხვა;</a:t>
            </a:r>
          </a:p>
          <a:p>
            <a:r>
              <a:rPr lang="ka-GE" sz="4000" dirty="0" smtClean="0"/>
              <a:t>შეიძინონ ცხოველები (მ.შ. სანაშენე) მხოლოდ ცნობილი წყაროებიდან , ჯანმრთელობის სტატუსის გარანტიით, სადაც შესაძლებელია, ვეტერინარის მიერ გაცემული  ჯანმრთელობის სერტიფიკატის საშუალებით; </a:t>
            </a:r>
          </a:p>
          <a:p>
            <a:r>
              <a:rPr lang="ka-GE" sz="4000" dirty="0" smtClean="0"/>
              <a:t>მოიპოვონ ახალი და გაყინული სპერმა, კვერხუჯრედი, ემბრიონი ცნობილი წყაროებიდან, რომელიც ჯანმრთელობის სტატუსის შენარჩუნების გარანტიას იძლევა;</a:t>
            </a:r>
          </a:p>
          <a:p>
            <a:r>
              <a:rPr lang="ka-GE" sz="4000" dirty="0" smtClean="0"/>
              <a:t>აწარმოონ აღრიცხვა სანაშენე ცხოველების, გამოყენებული  სპერმის და ემბრიონების, განაყოფიერების თარიღის და შედეგების;</a:t>
            </a:r>
          </a:p>
          <a:p>
            <a:r>
              <a:rPr lang="ka-GE" sz="4000" dirty="0" smtClean="0"/>
              <a:t>ახლად შემოყვანილი ცხოველები იყოლიონ ძირითადი ნახირისგან განცალკევებულად, გარკვეული პერიოდის განმავლობაში, რათა თავიდან იყოს აცილებული  დავადებების შემოტანა;</a:t>
            </a:r>
          </a:p>
          <a:p>
            <a:r>
              <a:rPr lang="ka-GE" sz="4000" dirty="0" smtClean="0"/>
              <a:t>დარწმუნებული იყვნენ, რომ ახლად შემოყვანილ ცხოველებს, რამდენადაც საჭიროა,  აქვთ  დრო ახალ კვებით რეჟიმთან ადაპტირებისთვის, რომ არ იქნებიან გადატვირთულები და რეგულარულად ჩატარდება მათი ჯანმრთელობის მონიტორინგი;</a:t>
            </a:r>
          </a:p>
          <a:p>
            <a:r>
              <a:rPr lang="ka-GE" sz="4000" dirty="0" smtClean="0"/>
              <a:t>დარწმუნებული იყვნენ, რომ ინსტრუმენტები და მოწყობილობები, რომლებიც გამოიყენება მეცხოველეობაში არის შესატყვისად სუფთა და დეზინფიცირდება ყოველი ხმარების შემდეგ;</a:t>
            </a:r>
          </a:p>
          <a:p>
            <a:r>
              <a:rPr lang="ka-GE" sz="4000" dirty="0" smtClean="0"/>
              <a:t>ეფექტურად გაანადგურონ დაღუპული და დაცემული ცხოველები, სადაც ეს არის შესაძლებელი, სხვა ცხოველები, რომ არ შევიდნენ მასთან კონტაქტში და რომ არ დააბინძურდეს საძოვრები და სასმელი წყალი. ამასთან აღირიცხოს ყველა ეს პროცედურები;</a:t>
            </a:r>
          </a:p>
          <a:p>
            <a:endParaRPr lang="ka-GE" sz="2400" dirty="0" smtClean="0"/>
          </a:p>
          <a:p>
            <a:pPr marL="0" indent="0">
              <a:buFont typeface="Wingdings 3" charset="2"/>
              <a:buNone/>
            </a:pPr>
            <a:endParaRPr lang="en-US" dirty="0"/>
          </a:p>
        </p:txBody>
      </p:sp>
      <p:sp>
        <p:nvSpPr>
          <p:cNvPr id="6" name="Прямоугольник 5"/>
          <p:cNvSpPr/>
          <p:nvPr/>
        </p:nvSpPr>
        <p:spPr>
          <a:xfrm>
            <a:off x="152400" y="76200"/>
            <a:ext cx="2888932" cy="261610"/>
          </a:xfrm>
          <a:prstGeom prst="rect">
            <a:avLst/>
          </a:prstGeom>
        </p:spPr>
        <p:txBody>
          <a:bodyPr wrap="none">
            <a:spAutoFit/>
          </a:bodyPr>
          <a:lstStyle/>
          <a:p>
            <a:r>
              <a:rPr lang="ka-GE" sz="1100" b="1" dirty="0">
                <a:solidFill>
                  <a:schemeClr val="accent3"/>
                </a:solidFill>
              </a:rPr>
              <a:t>3. დაავადების ჰიგიენა და პროფილაქტიკა</a:t>
            </a:r>
            <a:endParaRPr lang="en-US" sz="1100" dirty="0"/>
          </a:p>
        </p:txBody>
      </p:sp>
    </p:spTree>
    <p:extLst>
      <p:ext uri="{BB962C8B-B14F-4D97-AF65-F5344CB8AC3E}">
        <p14:creationId xmlns:p14="http://schemas.microsoft.com/office/powerpoint/2010/main" val="3963839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t>
            </a:r>
            <a:r>
              <a:rPr lang="ka-GE" dirty="0" smtClean="0"/>
              <a:t>-ის მიზანია </a:t>
            </a:r>
            <a:endParaRPr lang="en-US" dirty="0"/>
          </a:p>
        </p:txBody>
      </p:sp>
      <p:sp>
        <p:nvSpPr>
          <p:cNvPr id="3" name="Content Placeholder 2"/>
          <p:cNvSpPr>
            <a:spLocks noGrp="1"/>
          </p:cNvSpPr>
          <p:nvPr>
            <p:ph idx="1"/>
          </p:nvPr>
        </p:nvSpPr>
        <p:spPr>
          <a:xfrm>
            <a:off x="1219200" y="1371600"/>
            <a:ext cx="6591985" cy="3777622"/>
          </a:xfrm>
        </p:spPr>
        <p:txBody>
          <a:bodyPr>
            <a:normAutofit lnSpcReduction="10000"/>
          </a:bodyPr>
          <a:lstStyle/>
          <a:p>
            <a:endParaRPr lang="en-US" dirty="0" smtClean="0"/>
          </a:p>
          <a:p>
            <a:endParaRPr lang="en-US" dirty="0"/>
          </a:p>
          <a:p>
            <a:endParaRPr lang="en-US" dirty="0" smtClean="0"/>
          </a:p>
          <a:p>
            <a:endParaRPr lang="en-US" dirty="0"/>
          </a:p>
          <a:p>
            <a:r>
              <a:rPr lang="ka-GE" dirty="0" smtClean="0"/>
              <a:t>სასოფლო-სამეურნეო წარმოებაში მინიმუმამდე დაიყვანოს რისკები  მთელი წარმოების ციკლის მიკვლევადობის პრინციპის დაცვით;</a:t>
            </a:r>
            <a:r>
              <a:rPr lang="ka-GE" dirty="0" smtClean="0">
                <a:solidFill>
                  <a:schemeClr val="bg1"/>
                </a:solidFill>
              </a:rPr>
              <a:t> </a:t>
            </a:r>
          </a:p>
          <a:p>
            <a:r>
              <a:rPr lang="ka-GE" dirty="0" smtClean="0">
                <a:solidFill>
                  <a:schemeClr val="tx1"/>
                </a:solidFill>
              </a:rPr>
              <a:t>ხარისხიანი  და უვნებელი, მეცხოველეობის პროდუქტების წარმოება, რომელიც ეყრდნობა  ცხოველთა ჯანმრთელობასა და კეთილდღეობას, </a:t>
            </a:r>
            <a:r>
              <a:rPr lang="ka-GE" dirty="0">
                <a:solidFill>
                  <a:schemeClr val="tx1"/>
                </a:solidFill>
              </a:rPr>
              <a:t>სოციალურ, ეკონომიკურ და </a:t>
            </a:r>
            <a:r>
              <a:rPr lang="ka-GE" dirty="0" smtClean="0">
                <a:solidFill>
                  <a:schemeClr val="tx1"/>
                </a:solidFill>
              </a:rPr>
              <a:t>ეკოლოგიურ</a:t>
            </a:r>
            <a:r>
              <a:rPr lang="en-US" dirty="0" smtClean="0">
                <a:solidFill>
                  <a:schemeClr val="tx1"/>
                </a:solidFill>
              </a:rPr>
              <a:t> </a:t>
            </a:r>
            <a:r>
              <a:rPr lang="ka-GE" dirty="0" smtClean="0">
                <a:solidFill>
                  <a:schemeClr val="tx1"/>
                </a:solidFill>
              </a:rPr>
              <a:t>ასპექტებში </a:t>
            </a:r>
            <a:r>
              <a:rPr lang="ka-GE" dirty="0">
                <a:solidFill>
                  <a:schemeClr val="tx1"/>
                </a:solidFill>
              </a:rPr>
              <a:t>მეურნეობის </a:t>
            </a:r>
            <a:r>
              <a:rPr lang="ka-GE" dirty="0" smtClean="0">
                <a:solidFill>
                  <a:schemeClr val="tx1"/>
                </a:solidFill>
              </a:rPr>
              <a:t>რაციონალური მართვის </a:t>
            </a:r>
            <a:r>
              <a:rPr lang="ru-RU" dirty="0" smtClean="0">
                <a:solidFill>
                  <a:schemeClr val="tx1"/>
                </a:solidFill>
              </a:rPr>
              <a:t>პ</a:t>
            </a:r>
            <a:r>
              <a:rPr lang="ka-GE" dirty="0" smtClean="0">
                <a:solidFill>
                  <a:schemeClr val="tx1"/>
                </a:solidFill>
              </a:rPr>
              <a:t>ერსპექტივას.</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533400"/>
            <a:ext cx="6589199" cy="1280890"/>
          </a:xfrm>
        </p:spPr>
        <p:txBody>
          <a:bodyPr>
            <a:noAutofit/>
          </a:bodyPr>
          <a:lstStyle/>
          <a:p>
            <a:pPr algn="ctr"/>
            <a:r>
              <a:rPr lang="ka-GE" sz="2000" b="1" dirty="0">
                <a:solidFill>
                  <a:schemeClr val="accent3"/>
                </a:solidFill>
              </a:rPr>
              <a:t>4</a:t>
            </a:r>
            <a:r>
              <a:rPr lang="en-US" sz="2000" b="1" dirty="0" smtClean="0">
                <a:solidFill>
                  <a:schemeClr val="accent3"/>
                </a:solidFill>
              </a:rPr>
              <a:t>. </a:t>
            </a:r>
            <a:r>
              <a:rPr lang="ka-GE" sz="2000" b="1" dirty="0" smtClean="0">
                <a:solidFill>
                  <a:schemeClr val="accent3"/>
                </a:solidFill>
              </a:rPr>
              <a:t>ვეტერინარული </a:t>
            </a:r>
            <a:r>
              <a:rPr lang="ka-GE" sz="2000" b="1" dirty="0">
                <a:solidFill>
                  <a:schemeClr val="accent3"/>
                </a:solidFill>
              </a:rPr>
              <a:t>მედიკამენტები და ბიოლოგიური საშუალებები</a:t>
            </a:r>
            <a:endParaRPr lang="en-US" sz="2000" b="1" dirty="0">
              <a:solidFill>
                <a:schemeClr val="accent3"/>
              </a:solidFill>
            </a:endParaRPr>
          </a:p>
        </p:txBody>
      </p:sp>
      <p:sp>
        <p:nvSpPr>
          <p:cNvPr id="3" name="Объект 2"/>
          <p:cNvSpPr>
            <a:spLocks noGrp="1"/>
          </p:cNvSpPr>
          <p:nvPr>
            <p:ph idx="1"/>
          </p:nvPr>
        </p:nvSpPr>
        <p:spPr>
          <a:xfrm>
            <a:off x="1143000" y="1447800"/>
            <a:ext cx="6591985" cy="3777622"/>
          </a:xfrm>
        </p:spPr>
        <p:txBody>
          <a:bodyPr>
            <a:normAutofit fontScale="32500" lnSpcReduction="20000"/>
          </a:bodyPr>
          <a:lstStyle/>
          <a:p>
            <a:pPr marL="0" indent="0" algn="ctr">
              <a:buNone/>
            </a:pPr>
            <a:r>
              <a:rPr lang="ka-GE" sz="5000" b="1" dirty="0">
                <a:solidFill>
                  <a:schemeClr val="accent1"/>
                </a:solidFill>
              </a:rPr>
              <a:t>4</a:t>
            </a:r>
            <a:r>
              <a:rPr lang="ka-GE" sz="5000" b="1" dirty="0" smtClean="0">
                <a:solidFill>
                  <a:schemeClr val="accent1"/>
                </a:solidFill>
              </a:rPr>
              <a:t>.1.   საერთო ღონისძიებები</a:t>
            </a:r>
          </a:p>
          <a:p>
            <a:r>
              <a:rPr lang="ka-GE" sz="2800" dirty="0" smtClean="0"/>
              <a:t>მეცხოველეობის ფერმერები და მენეჯერები უნდა იცნობდნენ და იცავდნენ</a:t>
            </a:r>
            <a:r>
              <a:rPr lang="ka-GE" sz="2800" dirty="0"/>
              <a:t> </a:t>
            </a:r>
            <a:r>
              <a:rPr lang="ka-GE" sz="2800" dirty="0" smtClean="0"/>
              <a:t>ვეტერინარული მედიკამენტებისა და ბიოლოგიური საშუალებების გამოყენებასთან დაკავშირებულ შეზღუდვებს;</a:t>
            </a:r>
          </a:p>
          <a:p>
            <a:r>
              <a:rPr lang="ka-GE" sz="2800" dirty="0"/>
              <a:t>ვეტერინარული </a:t>
            </a:r>
            <a:r>
              <a:rPr lang="ka-GE" sz="2800" dirty="0" smtClean="0"/>
              <a:t>მედიკამენტები </a:t>
            </a:r>
            <a:r>
              <a:rPr lang="ka-GE" sz="2800" dirty="0"/>
              <a:t>და ბიოლოგიური </a:t>
            </a:r>
            <a:r>
              <a:rPr lang="ka-GE" sz="2800" dirty="0" smtClean="0"/>
              <a:t>საშუალებები გამოიყენეთ გამომცემი საწარმოების ინსტრუქციებისა ან ვეტერინარული რეცეპტის ზედმიწევნით შესატყვისად;</a:t>
            </a:r>
          </a:p>
          <a:p>
            <a:r>
              <a:rPr lang="ka-GE" sz="2800" dirty="0" smtClean="0"/>
              <a:t>ანტიბაქტერიული პრეპარატები გამოიყენეთ ნორმატიული კანონმდებლობის  მოთხოვნებისა და სხვა ვეტერინარული და საზოგადოებრივი ჯანდაცვის სახელმძღვანელოების შესატყვისად;</a:t>
            </a:r>
          </a:p>
          <a:p>
            <a:pPr marL="0" indent="0">
              <a:buNone/>
            </a:pPr>
            <a:endParaRPr lang="ka-GE" sz="2800" dirty="0" smtClean="0"/>
          </a:p>
          <a:p>
            <a:pPr>
              <a:lnSpc>
                <a:spcPct val="120000"/>
              </a:lnSpc>
              <a:spcBef>
                <a:spcPts val="0"/>
              </a:spcBef>
            </a:pPr>
            <a:r>
              <a:rPr lang="ka-GE" sz="2800" dirty="0" smtClean="0"/>
              <a:t>შეინახეთ ყველა ვეტმედიკამენტებისა და ბიოლოგიური საშუალებების წარმომავლობისა და გამოყენების სრული ჩანაწერები, მათ შორის სამკურნალო საშუალების პარტიის ნომერი, მიცემის თარიღი,  დოზა, ინდივიდებისა და ჯგუფების მკურნალობისა და  პრეპარატის მიცემის შეწყვეტის თარიღი;</a:t>
            </a:r>
          </a:p>
          <a:p>
            <a:pPr marL="0" indent="0">
              <a:lnSpc>
                <a:spcPct val="120000"/>
              </a:lnSpc>
              <a:spcBef>
                <a:spcPts val="0"/>
              </a:spcBef>
              <a:buNone/>
            </a:pPr>
            <a:endParaRPr lang="ka-GE" sz="2800" dirty="0" smtClean="0"/>
          </a:p>
          <a:p>
            <a:pPr>
              <a:lnSpc>
                <a:spcPct val="120000"/>
              </a:lnSpc>
              <a:spcBef>
                <a:spcPts val="0"/>
              </a:spcBef>
            </a:pPr>
            <a:r>
              <a:rPr lang="ka-GE" sz="2800" dirty="0" smtClean="0"/>
              <a:t> მკურნალობას </a:t>
            </a:r>
            <a:r>
              <a:rPr lang="ka-GE" sz="2800" dirty="0"/>
              <a:t>დაქვემდებარებული ინდივიდები და </a:t>
            </a:r>
            <a:r>
              <a:rPr lang="ka-GE" sz="2800" dirty="0" smtClean="0"/>
              <a:t>ჯგუფები ზუსტად     უნდა იყვნენ         </a:t>
            </a:r>
          </a:p>
          <a:p>
            <a:pPr marL="0" indent="0">
              <a:lnSpc>
                <a:spcPct val="120000"/>
              </a:lnSpc>
              <a:spcBef>
                <a:spcPts val="0"/>
              </a:spcBef>
              <a:buNone/>
            </a:pPr>
            <a:r>
              <a:rPr lang="ka-GE" sz="2800" dirty="0"/>
              <a:t> </a:t>
            </a:r>
            <a:r>
              <a:rPr lang="ka-GE" sz="2800" dirty="0" smtClean="0"/>
              <a:t>          განსაზღვრულნი;</a:t>
            </a:r>
          </a:p>
          <a:p>
            <a:r>
              <a:rPr lang="ka-GE" sz="2800" dirty="0" smtClean="0"/>
              <a:t>ვეტერინალური მედიკამენტების შენახვის აუცილებელი პირობების დაცვა;</a:t>
            </a:r>
          </a:p>
          <a:p>
            <a:r>
              <a:rPr lang="ka-GE" sz="2800" dirty="0" smtClean="0"/>
              <a:t>გააჩერეთ ყველა ნამკურნალები ცხოველები ფერმაში (თუ რა თქმა უნდა მკურნალობისათვის არ საჭიროებენ ფერმიდან გაყვანას), რათა თავიდან  იქნეს ამ ცხოველების ადამიანისთვის გამოყენება, </a:t>
            </a:r>
            <a:r>
              <a:rPr lang="ka-GE" sz="2800" dirty="0"/>
              <a:t>ვიდრე მიღებული პრეპარატის მოქმედების პერიოდი არ </a:t>
            </a:r>
            <a:r>
              <a:rPr lang="ka-GE" sz="2800" dirty="0" smtClean="0"/>
              <a:t>გავა.</a:t>
            </a:r>
          </a:p>
        </p:txBody>
      </p:sp>
      <p:pic>
        <p:nvPicPr>
          <p:cNvPr id="4" name="Рисунок 3"/>
          <p:cNvPicPr>
            <a:picLocks noChangeAspect="1"/>
          </p:cNvPicPr>
          <p:nvPr/>
        </p:nvPicPr>
        <p:blipFill>
          <a:blip r:embed="rId2"/>
          <a:stretch>
            <a:fillRect/>
          </a:stretch>
        </p:blipFill>
        <p:spPr>
          <a:xfrm>
            <a:off x="6324600" y="4876800"/>
            <a:ext cx="2619375" cy="1743075"/>
          </a:xfrm>
          <a:prstGeom prst="rect">
            <a:avLst/>
          </a:prstGeom>
        </p:spPr>
      </p:pic>
    </p:spTree>
    <p:extLst>
      <p:ext uri="{BB962C8B-B14F-4D97-AF65-F5344CB8AC3E}">
        <p14:creationId xmlns:p14="http://schemas.microsoft.com/office/powerpoint/2010/main" val="3528090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905" y="844714"/>
            <a:ext cx="7886700" cy="994172"/>
          </a:xfrm>
        </p:spPr>
        <p:txBody>
          <a:bodyPr>
            <a:noAutofit/>
          </a:bodyPr>
          <a:lstStyle/>
          <a:p>
            <a:pPr lvl="0" algn="ctr"/>
            <a:r>
              <a:rPr lang="ka-GE" sz="2400" dirty="0"/>
              <a:t>ბიზნესოპერატორის ვალდებულებები </a:t>
            </a:r>
            <a:r>
              <a:rPr lang="ka-GE" sz="2400" dirty="0" smtClean="0"/>
              <a:t/>
            </a:r>
            <a:br>
              <a:rPr lang="ka-GE" sz="2400" dirty="0" smtClean="0"/>
            </a:br>
            <a:r>
              <a:rPr lang="ka-GE" sz="2400" dirty="0" smtClean="0"/>
              <a:t>ვეტერინარიის </a:t>
            </a:r>
            <a:r>
              <a:rPr lang="ka-GE" sz="2400" dirty="0"/>
              <a:t>სფეროში </a:t>
            </a:r>
            <a:r>
              <a:rPr lang="ka-GE" sz="1200" dirty="0"/>
              <a:t>( კანონმდებლობით)</a:t>
            </a:r>
            <a:br>
              <a:rPr lang="ka-GE" sz="1200" dirty="0"/>
            </a:br>
            <a:endParaRPr lang="en-US" sz="1200" b="1" dirty="0"/>
          </a:p>
        </p:txBody>
      </p:sp>
      <p:sp>
        <p:nvSpPr>
          <p:cNvPr id="3" name="Объект 2"/>
          <p:cNvSpPr>
            <a:spLocks noGrp="1"/>
          </p:cNvSpPr>
          <p:nvPr>
            <p:ph idx="1"/>
          </p:nvPr>
        </p:nvSpPr>
        <p:spPr>
          <a:xfrm>
            <a:off x="628650" y="1838886"/>
            <a:ext cx="7886700" cy="4257114"/>
          </a:xfrm>
        </p:spPr>
        <p:txBody>
          <a:bodyPr>
            <a:noAutofit/>
          </a:bodyPr>
          <a:lstStyle/>
          <a:p>
            <a:pPr marL="0" indent="0">
              <a:buNone/>
            </a:pPr>
            <a:r>
              <a:rPr lang="ka-GE" sz="1350" dirty="0"/>
              <a:t>ბიზნესოპერატორი, რომელიც ახორციელებს ცხოველთა მოშენებას, გადარეკვას, გადაზიდვას, რეალიზაციას ან/და დაკვლას, ვალდებულია დაიცვას შემდეგი მოთხოვნები: </a:t>
            </a:r>
          </a:p>
          <a:p>
            <a:pPr>
              <a:buFont typeface="Wingdings" panose="05000000000000000000" pitchFamily="2" charset="2"/>
              <a:buChar char="ü"/>
            </a:pPr>
            <a:r>
              <a:rPr lang="ka-GE" sz="1350" dirty="0" smtClean="0"/>
              <a:t>განახორციელოს </a:t>
            </a:r>
            <a:r>
              <a:rPr lang="ka-GE" sz="1350" dirty="0"/>
              <a:t>პრევენციული და სალიკვიდაციო ღონისძიებები, მათ შორის, ვაქცინაცია, დიაგნოსტიკური გამოკვლევები, მკურნალობა და გადამდები დაავადებების საწინააღმდეგო სხვა ღონისძიებები; </a:t>
            </a:r>
          </a:p>
          <a:p>
            <a:pPr lvl="0">
              <a:buFont typeface="Wingdings" panose="05000000000000000000" pitchFamily="2" charset="2"/>
              <a:buChar char="ü"/>
            </a:pPr>
            <a:r>
              <a:rPr lang="ka-GE" sz="1350" dirty="0"/>
              <a:t>ცხოველის დაკვლა მისი რეალიზაციის მიზნით განახორციელოს ვეტერინარული ზედამხედველობით; </a:t>
            </a:r>
          </a:p>
          <a:p>
            <a:pPr lvl="0">
              <a:buFont typeface="Wingdings" panose="05000000000000000000" pitchFamily="2" charset="2"/>
              <a:buChar char="ü"/>
            </a:pPr>
            <a:r>
              <a:rPr lang="ka-GE" sz="1350" dirty="0"/>
              <a:t>ითანამშრომლოს შესაბამის უფლებამოსილ ორგანოებთან ცხოველთა დაავადების საწინააღმდეგო სადიაგნოსტიკო, პრევენციული და სალიკვიდაციო ღონისძიებების და ცხოველთა იდენტიფიკაცია­ რეგისტრაციის ღონისძიებების განხორციელებისას; </a:t>
            </a:r>
          </a:p>
          <a:p>
            <a:pPr lvl="0">
              <a:buFont typeface="Wingdings" panose="05000000000000000000" pitchFamily="2" charset="2"/>
              <a:buChar char="ü"/>
            </a:pPr>
            <a:r>
              <a:rPr lang="ka-GE" sz="1350" dirty="0"/>
              <a:t>უზრუნველყოს ცხოველთა გადარეკვა, გადაზიდვა და რეალიზაცია საქართველოს კანონმდებლობით დადგენილი წესით</a:t>
            </a:r>
            <a:r>
              <a:rPr lang="ka-GE" sz="1350" dirty="0" smtClean="0"/>
              <a:t>;</a:t>
            </a:r>
            <a:endParaRPr lang="ka-GE" sz="1350" dirty="0"/>
          </a:p>
          <a:p>
            <a:pPr lvl="0">
              <a:buFont typeface="Wingdings" panose="05000000000000000000" pitchFamily="2" charset="2"/>
              <a:buChar char="ü"/>
            </a:pPr>
            <a:r>
              <a:rPr lang="ka-GE" sz="1350" dirty="0"/>
              <a:t>უზრუნველყოს ცხოველური ნარჩენების განადგურება საქართველოს კანონმდებლობით დადგენილი წესით; </a:t>
            </a:r>
          </a:p>
          <a:p>
            <a:pPr lvl="0">
              <a:buFont typeface="Wingdings" panose="05000000000000000000" pitchFamily="2" charset="2"/>
              <a:buChar char="ü"/>
            </a:pPr>
            <a:r>
              <a:rPr lang="ka-GE" sz="1350" dirty="0"/>
              <a:t>გადამდები დაავადებების, აგრეთვე ცხოველთა მასობრივი მოწამვლა</a:t>
            </a:r>
            <a:r>
              <a:rPr lang="en-US" sz="1350" dirty="0"/>
              <a:t>-</a:t>
            </a:r>
            <a:r>
              <a:rPr lang="ka-GE" sz="1350" dirty="0"/>
              <a:t>­მოშხამვის </a:t>
            </a:r>
            <a:r>
              <a:rPr lang="ka-GE" sz="1350" dirty="0" smtClean="0"/>
              <a:t>შემთხვევების, ეპიზოოტიის </a:t>
            </a:r>
            <a:r>
              <a:rPr lang="ka-GE" sz="1350" dirty="0"/>
              <a:t>შესახებ დაუყოვნებლივ აცნობოს სააგენტოს. </a:t>
            </a:r>
          </a:p>
          <a:p>
            <a:pPr marL="0" indent="0">
              <a:buNone/>
            </a:pPr>
            <a:endParaRPr lang="ka-GE" sz="375" dirty="0">
              <a:solidFill>
                <a:prstClr val="black"/>
              </a:solidFill>
            </a:endParaRPr>
          </a:p>
        </p:txBody>
      </p:sp>
    </p:spTree>
    <p:extLst>
      <p:ext uri="{BB962C8B-B14F-4D97-AF65-F5344CB8AC3E}">
        <p14:creationId xmlns:p14="http://schemas.microsoft.com/office/powerpoint/2010/main" val="1179365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482" y="609600"/>
            <a:ext cx="6589199" cy="823690"/>
          </a:xfrm>
        </p:spPr>
        <p:txBody>
          <a:bodyPr>
            <a:normAutofit fontScale="90000"/>
          </a:bodyPr>
          <a:lstStyle/>
          <a:p>
            <a:r>
              <a:rPr lang="ka-GE" dirty="0" smtClean="0"/>
              <a:t> </a:t>
            </a:r>
            <a:r>
              <a:rPr lang="ka-GE" sz="2700" b="1" dirty="0">
                <a:solidFill>
                  <a:schemeClr val="tx2"/>
                </a:solidFill>
              </a:rPr>
              <a:t>5</a:t>
            </a:r>
            <a:r>
              <a:rPr lang="en-US" sz="2700" b="1" dirty="0" smtClean="0">
                <a:solidFill>
                  <a:schemeClr val="tx2"/>
                </a:solidFill>
              </a:rPr>
              <a:t>. </a:t>
            </a:r>
            <a:r>
              <a:rPr lang="ka-GE" sz="2700" b="1" dirty="0">
                <a:solidFill>
                  <a:schemeClr val="tx2"/>
                </a:solidFill>
              </a:rPr>
              <a:t>ცხოველთა კვება და დარწყულება</a:t>
            </a:r>
            <a:br>
              <a:rPr lang="ka-GE" sz="2700" b="1" dirty="0">
                <a:solidFill>
                  <a:schemeClr val="tx2"/>
                </a:solidFill>
              </a:rPr>
            </a:br>
            <a:endParaRPr lang="en-US" sz="2700" b="1" dirty="0">
              <a:solidFill>
                <a:schemeClr val="tx2"/>
              </a:solidFill>
            </a:endParaRPr>
          </a:p>
        </p:txBody>
      </p:sp>
      <p:sp>
        <p:nvSpPr>
          <p:cNvPr id="3" name="Объект 2"/>
          <p:cNvSpPr>
            <a:spLocks noGrp="1"/>
          </p:cNvSpPr>
          <p:nvPr>
            <p:ph idx="1"/>
          </p:nvPr>
        </p:nvSpPr>
        <p:spPr>
          <a:xfrm>
            <a:off x="609600" y="1730893"/>
            <a:ext cx="6591985" cy="3777622"/>
          </a:xfrm>
        </p:spPr>
        <p:txBody>
          <a:bodyPr>
            <a:normAutofit/>
          </a:bodyPr>
          <a:lstStyle/>
          <a:p>
            <a:endParaRPr lang="ka-GE" dirty="0" smtClean="0"/>
          </a:p>
          <a:p>
            <a:endParaRPr lang="ka-GE" dirty="0" smtClean="0"/>
          </a:p>
          <a:p>
            <a:endParaRPr lang="ka-GE" dirty="0" smtClean="0"/>
          </a:p>
        </p:txBody>
      </p:sp>
      <p:pic>
        <p:nvPicPr>
          <p:cNvPr id="4098" name="Picture 2" descr="Animal feeding and drinking-ის სურათის შედეგ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491" y="1715127"/>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nimal feeding and drinking-ის სურათის შედეგ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21787"/>
            <a:ext cx="2695575" cy="1695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0100" y="2714620"/>
            <a:ext cx="5357850" cy="2862322"/>
          </a:xfrm>
          <a:prstGeom prst="rect">
            <a:avLst/>
          </a:prstGeom>
          <a:noFill/>
        </p:spPr>
        <p:txBody>
          <a:bodyPr wrap="square" rtlCol="0">
            <a:spAutoFit/>
          </a:bodyPr>
          <a:lstStyle/>
          <a:p>
            <a:r>
              <a:rPr lang="ka-GE" dirty="0" smtClean="0"/>
              <a:t>სანიმუშო პრაქტიკა ცხოველთა კვებაში მოიცავს შემდეგ საკითხებს:</a:t>
            </a:r>
          </a:p>
          <a:p>
            <a:r>
              <a:rPr lang="ka-GE" dirty="0"/>
              <a:t>5</a:t>
            </a:r>
            <a:r>
              <a:rPr lang="ka-GE" dirty="0" smtClean="0"/>
              <a:t>.1.საკვებისა და წყლის სანდო წყაროებიდან მოწოდება;</a:t>
            </a:r>
          </a:p>
          <a:p>
            <a:r>
              <a:rPr lang="ka-GE" dirty="0"/>
              <a:t>5</a:t>
            </a:r>
            <a:r>
              <a:rPr lang="ka-GE" dirty="0" smtClean="0"/>
              <a:t>.2.სათანადო რაოდენობისა და ხარისხის საკვებისა და წყლის გამოყენება;</a:t>
            </a:r>
          </a:p>
          <a:p>
            <a:r>
              <a:rPr lang="ka-GE" dirty="0" smtClean="0"/>
              <a:t>5.3.საკვების სათანადო პირობებში შენახვა;</a:t>
            </a:r>
          </a:p>
          <a:p>
            <a:r>
              <a:rPr lang="ka-GE" dirty="0"/>
              <a:t>5</a:t>
            </a:r>
            <a:r>
              <a:rPr lang="ka-GE" dirty="0" smtClean="0"/>
              <a:t>.4.მეურნეობაში შემოსული საკვების აღრიცხვა</a:t>
            </a:r>
          </a:p>
          <a:p>
            <a:endParaRPr lang="ru-RU" dirty="0" smtClean="0"/>
          </a:p>
          <a:p>
            <a:endParaRPr lang="en-US" dirty="0"/>
          </a:p>
        </p:txBody>
      </p:sp>
    </p:spTree>
    <p:extLst>
      <p:ext uri="{BB962C8B-B14F-4D97-AF65-F5344CB8AC3E}">
        <p14:creationId xmlns:p14="http://schemas.microsoft.com/office/powerpoint/2010/main" val="338651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dirty="0"/>
              <a:t>5</a:t>
            </a:r>
            <a:r>
              <a:rPr lang="ka-GE" sz="2400" dirty="0" smtClean="0"/>
              <a:t>.1.საკვებისა და წყლის სანდო წყაროებიდან მოწოდება;</a:t>
            </a:r>
            <a:br>
              <a:rPr lang="ka-GE" sz="2400" dirty="0" smtClean="0"/>
            </a:br>
            <a:endParaRPr lang="en-US" sz="2400" dirty="0"/>
          </a:p>
        </p:txBody>
      </p:sp>
      <p:sp>
        <p:nvSpPr>
          <p:cNvPr id="3" name="Content Placeholder 2"/>
          <p:cNvSpPr>
            <a:spLocks noGrp="1"/>
          </p:cNvSpPr>
          <p:nvPr>
            <p:ph idx="1"/>
          </p:nvPr>
        </p:nvSpPr>
        <p:spPr>
          <a:xfrm>
            <a:off x="1942415" y="2165978"/>
            <a:ext cx="6591985" cy="3777622"/>
          </a:xfrm>
        </p:spPr>
        <p:txBody>
          <a:bodyPr>
            <a:normAutofit fontScale="92500" lnSpcReduction="20000"/>
          </a:bodyPr>
          <a:lstStyle/>
          <a:p>
            <a:pPr>
              <a:buNone/>
            </a:pPr>
            <a:r>
              <a:rPr lang="ka-GE" i="1" dirty="0" smtClean="0"/>
              <a:t>ფერმის ფლობელებმა და მენეჯერებმა უნდა უზრუნველყონ:</a:t>
            </a:r>
          </a:p>
          <a:p>
            <a:r>
              <a:rPr lang="ka-GE" dirty="0" smtClean="0"/>
              <a:t>ცხოველთა საკვების შეძენა იმ მომწოდებლისგან, რომელიც იცავს სანიმუშო პრაქტიკის პრინციპებს; </a:t>
            </a:r>
          </a:p>
          <a:p>
            <a:r>
              <a:rPr lang="ka-GE" dirty="0" smtClean="0"/>
              <a:t>ცხოველთა სასმელი წყალი, რომ იყოს სანდო, ბიოლოგიური და მინერალური ხარისხით მისაღები;</a:t>
            </a:r>
          </a:p>
          <a:p>
            <a:r>
              <a:rPr lang="ka-GE" dirty="0" smtClean="0"/>
              <a:t>ფერმებში, სადაც ხდება საკვების წარმოება, მინიმუმადე იქნას დაყვანილი არასასურველი კომპონენტების მოხვედრა საკვებში. აუცილებლობის შემთხვევაში საექსპერტო დახმარების მოძიება; საკუთარი საკვები ბაზის წარმოებისას უსაფრთხო ქიმიკატებისა და ნაკელის გამოყენება და მავნებლებთან ბრძოლის კომპლექსური სტრატეგია, რომელიც შეამცირებს ქიმიკატების გამოყენებას;</a:t>
            </a:r>
          </a:p>
          <a:p>
            <a:r>
              <a:rPr lang="ka-GE" dirty="0" smtClean="0"/>
              <a:t>არ უნდა დაიშვას ცხოველები ადგილებში, სადაც ინახება ცხოველთა საკვები და საშიში ქიმიური ნივთიერებები.</a:t>
            </a:r>
          </a:p>
          <a:p>
            <a:endParaRPr lang="en-US" dirty="0"/>
          </a:p>
        </p:txBody>
      </p:sp>
      <p:sp>
        <p:nvSpPr>
          <p:cNvPr id="5" name="Прямоугольник 4"/>
          <p:cNvSpPr/>
          <p:nvPr/>
        </p:nvSpPr>
        <p:spPr>
          <a:xfrm>
            <a:off x="228600" y="0"/>
            <a:ext cx="2505814" cy="261610"/>
          </a:xfrm>
          <a:prstGeom prst="rect">
            <a:avLst/>
          </a:prstGeom>
        </p:spPr>
        <p:txBody>
          <a:bodyPr wrap="none">
            <a:spAutoFit/>
          </a:bodyPr>
          <a:lstStyle/>
          <a:p>
            <a:r>
              <a:rPr lang="ka-GE" sz="1100" b="1" dirty="0">
                <a:solidFill>
                  <a:schemeClr val="tx2"/>
                </a:solidFill>
              </a:rPr>
              <a:t>5</a:t>
            </a:r>
            <a:r>
              <a:rPr lang="en-US" sz="1100" b="1" dirty="0">
                <a:solidFill>
                  <a:schemeClr val="tx2"/>
                </a:solidFill>
              </a:rPr>
              <a:t>. </a:t>
            </a:r>
            <a:r>
              <a:rPr lang="ka-GE" sz="1100" b="1" dirty="0">
                <a:solidFill>
                  <a:schemeClr val="tx2"/>
                </a:solidFill>
              </a:rPr>
              <a:t>ცხოველთა კვება და დარწყულება</a:t>
            </a:r>
            <a:endParaRPr lang="en-US"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dirty="0"/>
              <a:t>5</a:t>
            </a:r>
            <a:r>
              <a:rPr lang="ka-GE" sz="2400" dirty="0" smtClean="0"/>
              <a:t>.2.სათანადო რაოდენობისა და ხარისხის საკვებისა და წყლის გამოყენება;</a:t>
            </a:r>
            <a:br>
              <a:rPr lang="ka-GE" sz="2400" dirty="0" smtClean="0"/>
            </a:br>
            <a:endParaRPr lang="en-US" sz="2400" dirty="0"/>
          </a:p>
        </p:txBody>
      </p:sp>
      <p:sp>
        <p:nvSpPr>
          <p:cNvPr id="3" name="Content Placeholder 2"/>
          <p:cNvSpPr>
            <a:spLocks noGrp="1"/>
          </p:cNvSpPr>
          <p:nvPr>
            <p:ph idx="1"/>
          </p:nvPr>
        </p:nvSpPr>
        <p:spPr/>
        <p:txBody>
          <a:bodyPr>
            <a:normAutofit fontScale="85000" lnSpcReduction="20000"/>
          </a:bodyPr>
          <a:lstStyle/>
          <a:p>
            <a:pPr>
              <a:buNone/>
            </a:pPr>
            <a:endParaRPr lang="ka-GE" dirty="0" smtClean="0"/>
          </a:p>
          <a:p>
            <a:r>
              <a:rPr lang="ka-GE" b="1" dirty="0" smtClean="0"/>
              <a:t>სრულფასოვანი კვების  ორგანიზება</a:t>
            </a:r>
          </a:p>
          <a:p>
            <a:pPr marL="0" indent="0">
              <a:buNone/>
            </a:pPr>
            <a:r>
              <a:rPr lang="ka-GE" dirty="0" smtClean="0"/>
              <a:t>ფიზიოლოგიური მოთხოვნების შესაბამისად უნდა მოხდეს ცხოველთა რეგულარული კვება და დარწყულება. საკვები უნდა მიეცეს ასაკის, ცოცხალი წონის, ლაქტაციის, პროდუქტიულობის, ფიზიოლოგიური მდგომარეობისა  და კლიმატური პირობების გათვალისწინებით. </a:t>
            </a:r>
          </a:p>
          <a:p>
            <a:r>
              <a:rPr lang="ka-GE" b="1" i="1" dirty="0" smtClean="0"/>
              <a:t>ცხოველთა უზრუნველყოფა საკვებით, რომელიც არ მოახდენს  უარყოფით გავლენას წარმოებული ცხოველური  პროდუქციის   ხარისხსა და უვნებლობაზე</a:t>
            </a:r>
            <a:endParaRPr lang="ka-GE" i="1" dirty="0"/>
          </a:p>
          <a:p>
            <a:pPr marL="0" indent="0">
              <a:buNone/>
            </a:pPr>
            <a:r>
              <a:rPr lang="ka-GE" i="1" dirty="0" smtClean="0"/>
              <a:t> მწარმოებელი უნდა აკონტროლებდეს ცხოველთა საკვებში რომ არ იყოს ქიმიური ნარჩენები, ტოქსინები, და სხვა დამაბინძურებელები, რომელიც უარყოფითად იმოქმედებენ მათგან წარმოებულ პროდუქტის ხარისხსა და უვნებლობაზე;</a:t>
            </a:r>
            <a:endParaRPr lang="ka-GE" dirty="0" smtClean="0"/>
          </a:p>
          <a:p>
            <a:r>
              <a:rPr lang="ka-GE" dirty="0" smtClean="0"/>
              <a:t>კვების რეჟიმის შეცვლისას, ცვლილების თანდათანობით დანერგვა, ისე, რომ ეს ცვლილება იყოს უსაფრთხო და </a:t>
            </a:r>
            <a:r>
              <a:rPr lang="ka-GE" dirty="0" smtClean="0">
                <a:solidFill>
                  <a:schemeClr val="tx1"/>
                </a:solidFill>
              </a:rPr>
              <a:t>მისაღები კვების პრაქტიკის;</a:t>
            </a:r>
          </a:p>
          <a:p>
            <a:endParaRPr lang="en-US" dirty="0" smtClean="0"/>
          </a:p>
          <a:p>
            <a:endParaRPr lang="ka-GE" dirty="0" smtClean="0"/>
          </a:p>
          <a:p>
            <a:endParaRPr lang="en-US" dirty="0"/>
          </a:p>
        </p:txBody>
      </p:sp>
      <p:sp>
        <p:nvSpPr>
          <p:cNvPr id="4" name="Прямоугольник 3"/>
          <p:cNvSpPr/>
          <p:nvPr/>
        </p:nvSpPr>
        <p:spPr>
          <a:xfrm>
            <a:off x="228600" y="0"/>
            <a:ext cx="2505814" cy="261610"/>
          </a:xfrm>
          <a:prstGeom prst="rect">
            <a:avLst/>
          </a:prstGeom>
        </p:spPr>
        <p:txBody>
          <a:bodyPr wrap="none">
            <a:spAutoFit/>
          </a:bodyPr>
          <a:lstStyle/>
          <a:p>
            <a:r>
              <a:rPr lang="ka-GE" sz="1100" b="1" dirty="0">
                <a:solidFill>
                  <a:schemeClr val="tx2"/>
                </a:solidFill>
              </a:rPr>
              <a:t>5</a:t>
            </a:r>
            <a:r>
              <a:rPr lang="en-US" sz="1100" b="1" dirty="0">
                <a:solidFill>
                  <a:schemeClr val="tx2"/>
                </a:solidFill>
              </a:rPr>
              <a:t>. </a:t>
            </a:r>
            <a:r>
              <a:rPr lang="ka-GE" sz="1100" b="1" dirty="0">
                <a:solidFill>
                  <a:schemeClr val="tx2"/>
                </a:solidFill>
              </a:rPr>
              <a:t>ცხოველთა კვება და დარწყულება</a:t>
            </a:r>
            <a:endParaRPr lang="en-US" sz="1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700" dirty="0" smtClean="0"/>
              <a:t/>
            </a:r>
            <a:br>
              <a:rPr lang="ka-GE" sz="2700" dirty="0" smtClean="0"/>
            </a:br>
            <a:r>
              <a:rPr lang="ka-GE" sz="2700" dirty="0" smtClean="0"/>
              <a:t>5.3.საკვების სათანადო პირობებში შენახვა;</a:t>
            </a:r>
            <a:r>
              <a:rPr lang="ka-GE" dirty="0" smtClean="0"/>
              <a:t/>
            </a:r>
            <a:br>
              <a:rPr lang="ka-GE" dirty="0" smtClean="0"/>
            </a:br>
            <a:endParaRPr lang="en-US" dirty="0"/>
          </a:p>
        </p:txBody>
      </p:sp>
      <p:sp>
        <p:nvSpPr>
          <p:cNvPr id="3" name="Content Placeholder 2"/>
          <p:cNvSpPr>
            <a:spLocks noGrp="1"/>
          </p:cNvSpPr>
          <p:nvPr>
            <p:ph idx="1"/>
          </p:nvPr>
        </p:nvSpPr>
        <p:spPr/>
        <p:txBody>
          <a:bodyPr>
            <a:normAutofit fontScale="92500"/>
          </a:bodyPr>
          <a:lstStyle/>
          <a:p>
            <a:r>
              <a:rPr lang="ka-GE" dirty="0" smtClean="0"/>
              <a:t>საკვების შენახვის აუცილებელი პირობების დაცვა, რათა თავიდან იქნეს აცილებული მისი გაფუჭება და დაბინძურება:</a:t>
            </a:r>
          </a:p>
          <a:p>
            <a:pPr>
              <a:buFont typeface="Arial" pitchFamily="34" charset="0"/>
              <a:buChar char="•"/>
            </a:pPr>
            <a:r>
              <a:rPr lang="ka-GE" dirty="0" smtClean="0"/>
              <a:t>არ დაიშვას ცხოველები და სხვა დამაბინძურებლები საკვების შესანახ ადგილთან;</a:t>
            </a:r>
          </a:p>
          <a:p>
            <a:pPr>
              <a:buFont typeface="Arial" pitchFamily="34" charset="0"/>
              <a:buChar char="•"/>
            </a:pPr>
            <a:r>
              <a:rPr lang="ka-GE" dirty="0" smtClean="0"/>
              <a:t>შესაბამისი ვენტილაცია საკვების საწყობში;</a:t>
            </a:r>
          </a:p>
          <a:p>
            <a:pPr>
              <a:buFont typeface="Arial" pitchFamily="34" charset="0"/>
              <a:buChar char="•"/>
            </a:pPr>
            <a:r>
              <a:rPr lang="ka-GE" dirty="0" smtClean="0"/>
              <a:t>პარაზიტებისგან დაცვა;</a:t>
            </a:r>
          </a:p>
          <a:p>
            <a:pPr>
              <a:buFont typeface="Arial" pitchFamily="34" charset="0"/>
              <a:buChar char="•"/>
            </a:pPr>
            <a:r>
              <a:rPr lang="ka-GE" dirty="0" smtClean="0"/>
              <a:t>თივა და სხვა გამომშრალი საკვების სინესტისგან დაცვა;</a:t>
            </a:r>
          </a:p>
          <a:p>
            <a:pPr>
              <a:buFont typeface="Arial" pitchFamily="34" charset="0"/>
              <a:buChar char="•"/>
            </a:pPr>
            <a:r>
              <a:rPr lang="ka-GE" dirty="0" smtClean="0"/>
              <a:t>სილოსის და სხვა ფერმეტული საკვების სათანადო პირობებში დაცვა;</a:t>
            </a:r>
          </a:p>
          <a:p>
            <a:r>
              <a:rPr lang="ka-GE" dirty="0" smtClean="0"/>
              <a:t>დაობებული და სტანდარტის შეუსაბამო საკვების უტილიზაცია.</a:t>
            </a:r>
          </a:p>
          <a:p>
            <a:endParaRPr lang="ka-GE" dirty="0" smtClean="0"/>
          </a:p>
          <a:p>
            <a:endParaRPr lang="ka-GE" dirty="0" smtClean="0"/>
          </a:p>
          <a:p>
            <a:endParaRPr lang="ka-GE" dirty="0" smtClean="0"/>
          </a:p>
          <a:p>
            <a:endParaRPr lang="ka-GE" dirty="0" smtClean="0"/>
          </a:p>
          <a:p>
            <a:endParaRPr lang="en-US" dirty="0"/>
          </a:p>
        </p:txBody>
      </p:sp>
      <p:sp>
        <p:nvSpPr>
          <p:cNvPr id="4" name="Прямоугольник 3"/>
          <p:cNvSpPr/>
          <p:nvPr/>
        </p:nvSpPr>
        <p:spPr>
          <a:xfrm>
            <a:off x="228600" y="0"/>
            <a:ext cx="2505814" cy="261610"/>
          </a:xfrm>
          <a:prstGeom prst="rect">
            <a:avLst/>
          </a:prstGeom>
        </p:spPr>
        <p:txBody>
          <a:bodyPr wrap="none">
            <a:spAutoFit/>
          </a:bodyPr>
          <a:lstStyle/>
          <a:p>
            <a:r>
              <a:rPr lang="ka-GE" sz="1100" b="1" dirty="0">
                <a:solidFill>
                  <a:schemeClr val="tx2"/>
                </a:solidFill>
              </a:rPr>
              <a:t>5</a:t>
            </a:r>
            <a:r>
              <a:rPr lang="en-US" sz="1100" b="1" dirty="0">
                <a:solidFill>
                  <a:schemeClr val="tx2"/>
                </a:solidFill>
              </a:rPr>
              <a:t>. </a:t>
            </a:r>
            <a:r>
              <a:rPr lang="ka-GE" sz="1100" b="1" dirty="0">
                <a:solidFill>
                  <a:schemeClr val="tx2"/>
                </a:solidFill>
              </a:rPr>
              <a:t>ცხოველთა კვება და დარწყულება</a:t>
            </a:r>
            <a:endParaRPr lang="en-US" sz="1100" dirty="0"/>
          </a:p>
        </p:txBody>
      </p:sp>
    </p:spTree>
    <p:extLst>
      <p:ext uri="{BB962C8B-B14F-4D97-AF65-F5344CB8AC3E}">
        <p14:creationId xmlns:p14="http://schemas.microsoft.com/office/powerpoint/2010/main" val="4280328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sz="2700" dirty="0"/>
              <a:t>5</a:t>
            </a:r>
            <a:r>
              <a:rPr lang="ka-GE" sz="2700" dirty="0" smtClean="0"/>
              <a:t>.4.მეურნეობაში შემოსული საკვების აღრიცხვა</a:t>
            </a:r>
            <a:r>
              <a:rPr lang="ka-GE" dirty="0" smtClean="0"/>
              <a:t/>
            </a:r>
            <a:br>
              <a:rPr lang="ka-GE" dirty="0" smtClean="0"/>
            </a:br>
            <a:r>
              <a:rPr lang="ru-RU" dirty="0" smtClean="0"/>
              <a:t/>
            </a:r>
            <a:br>
              <a:rPr lang="ru-RU" dirty="0" smtClean="0"/>
            </a:br>
            <a:endParaRPr lang="en-US" dirty="0"/>
          </a:p>
        </p:txBody>
      </p:sp>
      <p:sp>
        <p:nvSpPr>
          <p:cNvPr id="3" name="Content Placeholder 2"/>
          <p:cNvSpPr>
            <a:spLocks noGrp="1"/>
          </p:cNvSpPr>
          <p:nvPr>
            <p:ph idx="1"/>
          </p:nvPr>
        </p:nvSpPr>
        <p:spPr/>
        <p:txBody>
          <a:bodyPr/>
          <a:lstStyle/>
          <a:p>
            <a:endParaRPr lang="ka-GE" dirty="0" smtClean="0"/>
          </a:p>
          <a:p>
            <a:r>
              <a:rPr lang="ka-GE" dirty="0" smtClean="0"/>
              <a:t>აწარმოეთ საკვების შეძენის, ცხოველთათვის მისი მიცემის თარიღის, კომბინირებული საკვების ინგრედიენტების აღრიცხვა;</a:t>
            </a:r>
          </a:p>
          <a:p>
            <a:r>
              <a:rPr lang="ka-GE" dirty="0" smtClean="0"/>
              <a:t>მოითხოვეთ დეკლარაცია  საკვების ყოველი პარტიისათვის;</a:t>
            </a:r>
          </a:p>
          <a:p>
            <a:r>
              <a:rPr lang="ka-GE" dirty="0" smtClean="0"/>
              <a:t>დარწმუნებული იყავით, იმაში, რომ  შეგიძლიათ საკვების მიკვლევადობა საკვების მთელი წარმოების პროცესის ეტაპებზე. </a:t>
            </a:r>
          </a:p>
          <a:p>
            <a:endParaRPr lang="ka-GE" dirty="0" smtClean="0"/>
          </a:p>
          <a:p>
            <a:endParaRPr lang="ka-GE" dirty="0" smtClean="0"/>
          </a:p>
          <a:p>
            <a:endParaRPr lang="en-US" dirty="0"/>
          </a:p>
        </p:txBody>
      </p:sp>
      <p:sp>
        <p:nvSpPr>
          <p:cNvPr id="4" name="Прямоугольник 3"/>
          <p:cNvSpPr/>
          <p:nvPr/>
        </p:nvSpPr>
        <p:spPr>
          <a:xfrm>
            <a:off x="228600" y="0"/>
            <a:ext cx="2505814" cy="261610"/>
          </a:xfrm>
          <a:prstGeom prst="rect">
            <a:avLst/>
          </a:prstGeom>
        </p:spPr>
        <p:txBody>
          <a:bodyPr wrap="none">
            <a:spAutoFit/>
          </a:bodyPr>
          <a:lstStyle/>
          <a:p>
            <a:r>
              <a:rPr lang="ka-GE" sz="1100" b="1" dirty="0">
                <a:solidFill>
                  <a:schemeClr val="tx2"/>
                </a:solidFill>
              </a:rPr>
              <a:t>5</a:t>
            </a:r>
            <a:r>
              <a:rPr lang="en-US" sz="1100" b="1" dirty="0">
                <a:solidFill>
                  <a:schemeClr val="tx2"/>
                </a:solidFill>
              </a:rPr>
              <a:t>. </a:t>
            </a:r>
            <a:r>
              <a:rPr lang="ka-GE" sz="1100" b="1" dirty="0">
                <a:solidFill>
                  <a:schemeClr val="tx2"/>
                </a:solidFill>
              </a:rPr>
              <a:t>ცხოველთა კვება და დარწყულება</a:t>
            </a:r>
            <a:endParaRPr lang="en-US" sz="1100" dirty="0"/>
          </a:p>
        </p:txBody>
      </p:sp>
    </p:spTree>
    <p:extLst>
      <p:ext uri="{BB962C8B-B14F-4D97-AF65-F5344CB8AC3E}">
        <p14:creationId xmlns:p14="http://schemas.microsoft.com/office/powerpoint/2010/main" val="292569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722182"/>
            <a:ext cx="6589199" cy="1280890"/>
          </a:xfrm>
        </p:spPr>
        <p:txBody>
          <a:bodyPr>
            <a:normAutofit/>
          </a:bodyPr>
          <a:lstStyle/>
          <a:p>
            <a:r>
              <a:rPr lang="ka-GE" sz="2400" dirty="0" smtClean="0">
                <a:solidFill>
                  <a:schemeClr val="accent1"/>
                </a:solidFill>
              </a:rPr>
              <a:t>ბიოლოგიური საფრთხეები</a:t>
            </a:r>
            <a:endParaRPr lang="en-US" sz="2400" dirty="0">
              <a:solidFill>
                <a:schemeClr val="accent1"/>
              </a:solidFill>
            </a:endParaRPr>
          </a:p>
        </p:txBody>
      </p:sp>
      <p:sp>
        <p:nvSpPr>
          <p:cNvPr id="3" name="Объект 2"/>
          <p:cNvSpPr>
            <a:spLocks noGrp="1"/>
          </p:cNvSpPr>
          <p:nvPr>
            <p:ph idx="1"/>
          </p:nvPr>
        </p:nvSpPr>
        <p:spPr>
          <a:xfrm>
            <a:off x="533400" y="1974169"/>
            <a:ext cx="6591985" cy="3777622"/>
          </a:xfrm>
        </p:spPr>
        <p:txBody>
          <a:bodyPr>
            <a:normAutofit fontScale="85000" lnSpcReduction="10000"/>
          </a:bodyPr>
          <a:lstStyle/>
          <a:p>
            <a:r>
              <a:rPr lang="ka-GE" dirty="0" smtClean="0"/>
              <a:t>დარწმუნდით, რომ ანტიბიოტიკები არ გამოიყენება ზრდის სტიმულირებისთვის და დაცულია ჯანმრთელობის უსაფრთხოების რეკომენდაციები;</a:t>
            </a:r>
          </a:p>
          <a:p>
            <a:r>
              <a:rPr lang="ka-GE" dirty="0" smtClean="0">
                <a:solidFill>
                  <a:schemeClr val="accent1"/>
                </a:solidFill>
              </a:rPr>
              <a:t> დარწმუნდით, რომ მცხონავი პირუტყვის ცილები არ მიეცემა მცხონავ  ცხოველებს;</a:t>
            </a:r>
          </a:p>
          <a:p>
            <a:r>
              <a:rPr lang="ka-GE" dirty="0" smtClean="0"/>
              <a:t>საჭიროების შემთხვევაში, საძოვრების მართვა მისი მდგრადი გამოყენებით, შენარჩუნებული </a:t>
            </a:r>
            <a:r>
              <a:rPr lang="ka-GE" dirty="0"/>
              <a:t>რომ იყოს </a:t>
            </a:r>
            <a:r>
              <a:rPr lang="ka-GE" dirty="0" smtClean="0"/>
              <a:t>ცხოველთა მაღალი პროდუქტიულობა  და თავიდან აცილებული იქნას ინვაზიური დაავადებები; წარმოებული იქნას საძოვრების როტაციისა და ფერმაში განხორციელბული სხვა მოძრაოებები;</a:t>
            </a:r>
          </a:p>
          <a:p>
            <a:r>
              <a:rPr lang="ka-GE" dirty="0" smtClean="0"/>
              <a:t> რეგულარულად შეამოწმეთ და აუცილებლობის შემთხვევაში გაასუფთავეთ და დეზინფექცირება ჩაუტარეთ სარწყულებლებს და საკვებურებს;</a:t>
            </a:r>
          </a:p>
          <a:p>
            <a:r>
              <a:rPr lang="ka-GE" dirty="0" smtClean="0"/>
              <a:t>დარწმუნდით, რომ</a:t>
            </a:r>
            <a:r>
              <a:rPr lang="en-US" dirty="0" smtClean="0"/>
              <a:t> </a:t>
            </a:r>
            <a:r>
              <a:rPr lang="ka-GE" dirty="0" smtClean="0"/>
              <a:t>ჩამდინარე წყლები არ აბინძურებენ სასმელი წყლის წყაროებს;</a:t>
            </a:r>
          </a:p>
          <a:p>
            <a:endParaRPr lang="ka-GE" dirty="0" smtClean="0"/>
          </a:p>
          <a:p>
            <a:pPr marL="0" indent="0">
              <a:buNone/>
            </a:pPr>
            <a:endParaRPr lang="ka-GE" dirty="0" smtClean="0"/>
          </a:p>
          <a:p>
            <a:endParaRPr lang="ka-GE" dirty="0" smtClean="0"/>
          </a:p>
          <a:p>
            <a:endParaRPr lang="ka-GE" dirty="0" smtClean="0"/>
          </a:p>
        </p:txBody>
      </p:sp>
      <p:pic>
        <p:nvPicPr>
          <p:cNvPr id="6" name="Рисунок 5"/>
          <p:cNvPicPr>
            <a:picLocks noChangeAspect="1"/>
          </p:cNvPicPr>
          <p:nvPr/>
        </p:nvPicPr>
        <p:blipFill>
          <a:blip r:embed="rId2" cstate="print"/>
          <a:stretch>
            <a:fillRect/>
          </a:stretch>
        </p:blipFill>
        <p:spPr>
          <a:xfrm>
            <a:off x="5995722" y="76200"/>
            <a:ext cx="3018540" cy="2003072"/>
          </a:xfrm>
          <a:prstGeom prst="ellipse">
            <a:avLst/>
          </a:prstGeom>
          <a:ln w="63500" cap="rnd">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AutoShape 2" descr="Antibiotics should not be used to stimulate growth-ის სურათის შედეგ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Рисунок 7"/>
          <p:cNvPicPr>
            <a:picLocks noChangeAspect="1"/>
          </p:cNvPicPr>
          <p:nvPr/>
        </p:nvPicPr>
        <p:blipFill>
          <a:blip r:embed="rId3"/>
          <a:stretch>
            <a:fillRect/>
          </a:stretch>
        </p:blipFill>
        <p:spPr>
          <a:xfrm>
            <a:off x="6613011" y="5057775"/>
            <a:ext cx="2543175" cy="1800225"/>
          </a:xfrm>
          <a:prstGeom prst="rect">
            <a:avLst/>
          </a:prstGeom>
        </p:spPr>
      </p:pic>
      <p:sp>
        <p:nvSpPr>
          <p:cNvPr id="9" name="Прямоугольник 8"/>
          <p:cNvSpPr/>
          <p:nvPr/>
        </p:nvSpPr>
        <p:spPr>
          <a:xfrm>
            <a:off x="228600" y="0"/>
            <a:ext cx="2505814" cy="261610"/>
          </a:xfrm>
          <a:prstGeom prst="rect">
            <a:avLst/>
          </a:prstGeom>
        </p:spPr>
        <p:txBody>
          <a:bodyPr wrap="none">
            <a:spAutoFit/>
          </a:bodyPr>
          <a:lstStyle/>
          <a:p>
            <a:r>
              <a:rPr lang="ka-GE" sz="1100" b="1" dirty="0">
                <a:solidFill>
                  <a:schemeClr val="tx2"/>
                </a:solidFill>
              </a:rPr>
              <a:t>5</a:t>
            </a:r>
            <a:r>
              <a:rPr lang="en-US" sz="1100" b="1" dirty="0">
                <a:solidFill>
                  <a:schemeClr val="tx2"/>
                </a:solidFill>
              </a:rPr>
              <a:t>. </a:t>
            </a:r>
            <a:r>
              <a:rPr lang="ka-GE" sz="1100" b="1" dirty="0">
                <a:solidFill>
                  <a:schemeClr val="tx2"/>
                </a:solidFill>
              </a:rPr>
              <a:t>ცხოველთა კვება და დარწყულება</a:t>
            </a:r>
            <a:endParaRPr lang="en-US" sz="1100" dirty="0"/>
          </a:p>
        </p:txBody>
      </p:sp>
    </p:spTree>
    <p:extLst>
      <p:ext uri="{BB962C8B-B14F-4D97-AF65-F5344CB8AC3E}">
        <p14:creationId xmlns:p14="http://schemas.microsoft.com/office/powerpoint/2010/main" val="1381281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1" y="624110"/>
            <a:ext cx="4800600" cy="1280890"/>
          </a:xfrm>
        </p:spPr>
        <p:txBody>
          <a:bodyPr>
            <a:normAutofit/>
          </a:bodyPr>
          <a:lstStyle/>
          <a:p>
            <a:r>
              <a:rPr lang="ka-GE" sz="2800" b="1" dirty="0" smtClean="0">
                <a:solidFill>
                  <a:schemeClr val="accent1"/>
                </a:solidFill>
              </a:rPr>
              <a:t>ქიმიური საფრთხეები</a:t>
            </a:r>
            <a:endParaRPr lang="en-US" sz="2800" b="1" dirty="0">
              <a:solidFill>
                <a:schemeClr val="accent1"/>
              </a:solidFill>
            </a:endParaRPr>
          </a:p>
        </p:txBody>
      </p:sp>
      <p:sp>
        <p:nvSpPr>
          <p:cNvPr id="3" name="Объект 2"/>
          <p:cNvSpPr>
            <a:spLocks noGrp="1"/>
          </p:cNvSpPr>
          <p:nvPr>
            <p:ph idx="1"/>
          </p:nvPr>
        </p:nvSpPr>
        <p:spPr/>
        <p:txBody>
          <a:bodyPr>
            <a:normAutofit/>
          </a:bodyPr>
          <a:lstStyle/>
          <a:p>
            <a:r>
              <a:rPr lang="ka-GE" dirty="0" smtClean="0"/>
              <a:t>გამოიყენეთ ჰერბიციდები და პესტიციდები  გონიერად, მწარმოებლების ინსტრუქციებისა და მომქმედი კანონმდებლობის  შესატყვისად, ისე, რომ ამ ქიმიური ნივთიერებების მავნე ზემოქმედება ცხოველებზე დაყვანილი იყოს მინიმუმადე. გამოყენების თარიღი და ადგილი უნდა იყოს  არღიცხული;</a:t>
            </a:r>
          </a:p>
          <a:p>
            <a:r>
              <a:rPr lang="ka-GE" dirty="0" smtClean="0"/>
              <a:t>დარწმუნდით, რომ  საკვებ დანამატის გამოყენებისას დაცულია მწარმოებლის ინ</a:t>
            </a:r>
            <a:r>
              <a:rPr lang="ka-GE" dirty="0"/>
              <a:t>ს</a:t>
            </a:r>
            <a:r>
              <a:rPr lang="ka-GE" dirty="0" smtClean="0"/>
              <a:t>ტრუქცია დოზების, მისი ორგანიზმიდან გამოდევნის პერიოდისა და  მისი გამოყენების შესახებ.</a:t>
            </a:r>
          </a:p>
          <a:p>
            <a:endParaRPr lang="en-US" dirty="0"/>
          </a:p>
        </p:txBody>
      </p:sp>
      <p:sp>
        <p:nvSpPr>
          <p:cNvPr id="4" name="AutoShape 2" descr="Herbicides and pesticides Food additives-ის სურათის შედეგ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Рисунок 5"/>
          <p:cNvPicPr>
            <a:picLocks noChangeAspect="1"/>
          </p:cNvPicPr>
          <p:nvPr/>
        </p:nvPicPr>
        <p:blipFill>
          <a:blip r:embed="rId2"/>
          <a:stretch>
            <a:fillRect/>
          </a:stretch>
        </p:blipFill>
        <p:spPr>
          <a:xfrm>
            <a:off x="7162800" y="0"/>
            <a:ext cx="1905000" cy="1905000"/>
          </a:xfrm>
          <a:prstGeom prst="rect">
            <a:avLst/>
          </a:prstGeom>
        </p:spPr>
      </p:pic>
      <p:pic>
        <p:nvPicPr>
          <p:cNvPr id="7" name="Рисунок 6"/>
          <p:cNvPicPr>
            <a:picLocks noChangeAspect="1"/>
          </p:cNvPicPr>
          <p:nvPr/>
        </p:nvPicPr>
        <p:blipFill>
          <a:blip r:embed="rId3"/>
          <a:stretch>
            <a:fillRect/>
          </a:stretch>
        </p:blipFill>
        <p:spPr>
          <a:xfrm>
            <a:off x="1105950" y="5252450"/>
            <a:ext cx="2952750" cy="1552575"/>
          </a:xfrm>
          <a:prstGeom prst="rect">
            <a:avLst/>
          </a:prstGeom>
        </p:spPr>
      </p:pic>
      <p:sp>
        <p:nvSpPr>
          <p:cNvPr id="8" name="Прямоугольник 7"/>
          <p:cNvSpPr/>
          <p:nvPr/>
        </p:nvSpPr>
        <p:spPr>
          <a:xfrm>
            <a:off x="228600" y="0"/>
            <a:ext cx="2505814" cy="261610"/>
          </a:xfrm>
          <a:prstGeom prst="rect">
            <a:avLst/>
          </a:prstGeom>
        </p:spPr>
        <p:txBody>
          <a:bodyPr wrap="none">
            <a:spAutoFit/>
          </a:bodyPr>
          <a:lstStyle/>
          <a:p>
            <a:r>
              <a:rPr lang="ka-GE" sz="1100" b="1" dirty="0">
                <a:solidFill>
                  <a:schemeClr val="tx2"/>
                </a:solidFill>
              </a:rPr>
              <a:t>5</a:t>
            </a:r>
            <a:r>
              <a:rPr lang="en-US" sz="1100" b="1" dirty="0">
                <a:solidFill>
                  <a:schemeClr val="tx2"/>
                </a:solidFill>
              </a:rPr>
              <a:t>. </a:t>
            </a:r>
            <a:r>
              <a:rPr lang="ka-GE" sz="1100" b="1" dirty="0">
                <a:solidFill>
                  <a:schemeClr val="tx2"/>
                </a:solidFill>
              </a:rPr>
              <a:t>ცხოველთა კვება და დარწყულება</a:t>
            </a:r>
            <a:endParaRPr lang="en-US" sz="1100" dirty="0"/>
          </a:p>
        </p:txBody>
      </p:sp>
    </p:spTree>
    <p:extLst>
      <p:ext uri="{BB962C8B-B14F-4D97-AF65-F5344CB8AC3E}">
        <p14:creationId xmlns:p14="http://schemas.microsoft.com/office/powerpoint/2010/main" val="460216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609600"/>
            <a:ext cx="6589199" cy="1280890"/>
          </a:xfrm>
        </p:spPr>
        <p:txBody>
          <a:bodyPr>
            <a:normAutofit/>
          </a:bodyPr>
          <a:lstStyle/>
          <a:p>
            <a:r>
              <a:rPr lang="ka-GE" sz="2800" b="1" dirty="0" smtClean="0">
                <a:solidFill>
                  <a:schemeClr val="accent1"/>
                </a:solidFill>
              </a:rPr>
              <a:t>ფიზიკური საფრთხეები</a:t>
            </a:r>
            <a:endParaRPr lang="en-US" sz="2800" b="1" dirty="0">
              <a:solidFill>
                <a:schemeClr val="accent1"/>
              </a:solidFill>
            </a:endParaRPr>
          </a:p>
        </p:txBody>
      </p:sp>
      <p:sp>
        <p:nvSpPr>
          <p:cNvPr id="3" name="Объект 2"/>
          <p:cNvSpPr>
            <a:spLocks noGrp="1"/>
          </p:cNvSpPr>
          <p:nvPr>
            <p:ph idx="1"/>
          </p:nvPr>
        </p:nvSpPr>
        <p:spPr/>
        <p:txBody>
          <a:bodyPr>
            <a:normAutofit/>
          </a:bodyPr>
          <a:lstStyle/>
          <a:p>
            <a:r>
              <a:rPr lang="ka-GE" dirty="0" smtClean="0"/>
              <a:t>დარწმუნდით, რომ ცხოველები სადგომში, გალიაში           ( მცირე ზომის სადგომი) და საძოვრებზე დაცული არიან უცხო საგნების ჩაყლაპვისაგან, ცხოველთა სამყოფელი თავისუფალია მეტალის საგნების, მავთულების, პლასტიკური და ცელოფანის პარკებისგან და სხვ.</a:t>
            </a:r>
          </a:p>
          <a:p>
            <a:endParaRPr lang="en-US" dirty="0"/>
          </a:p>
        </p:txBody>
      </p:sp>
      <p:sp>
        <p:nvSpPr>
          <p:cNvPr id="5" name="Прямоугольник 4"/>
          <p:cNvSpPr/>
          <p:nvPr/>
        </p:nvSpPr>
        <p:spPr>
          <a:xfrm>
            <a:off x="228600" y="0"/>
            <a:ext cx="2505814" cy="261610"/>
          </a:xfrm>
          <a:prstGeom prst="rect">
            <a:avLst/>
          </a:prstGeom>
        </p:spPr>
        <p:txBody>
          <a:bodyPr wrap="none">
            <a:spAutoFit/>
          </a:bodyPr>
          <a:lstStyle/>
          <a:p>
            <a:r>
              <a:rPr lang="ka-GE" sz="1100" b="1" dirty="0">
                <a:solidFill>
                  <a:schemeClr val="tx2"/>
                </a:solidFill>
              </a:rPr>
              <a:t>5</a:t>
            </a:r>
            <a:r>
              <a:rPr lang="en-US" sz="1100" b="1" dirty="0">
                <a:solidFill>
                  <a:schemeClr val="tx2"/>
                </a:solidFill>
              </a:rPr>
              <a:t>. </a:t>
            </a:r>
            <a:r>
              <a:rPr lang="ka-GE" sz="1100" b="1" dirty="0">
                <a:solidFill>
                  <a:schemeClr val="tx2"/>
                </a:solidFill>
              </a:rPr>
              <a:t>ცხოველთა კვება და დარწყულება</a:t>
            </a:r>
            <a:endParaRPr lang="en-US" sz="1100" dirty="0"/>
          </a:p>
        </p:txBody>
      </p:sp>
    </p:spTree>
    <p:extLst>
      <p:ext uri="{BB962C8B-B14F-4D97-AF65-F5344CB8AC3E}">
        <p14:creationId xmlns:p14="http://schemas.microsoft.com/office/powerpoint/2010/main" val="2624165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31" y="685800"/>
            <a:ext cx="8229600" cy="1143000"/>
          </a:xfrm>
        </p:spPr>
        <p:txBody>
          <a:bodyPr>
            <a:noAutofit/>
          </a:bodyPr>
          <a:lstStyle/>
          <a:p>
            <a:r>
              <a:rPr lang="en-US" sz="1400" dirty="0" smtClean="0"/>
              <a:t/>
            </a:r>
            <a:br>
              <a:rPr lang="en-US" sz="1400" dirty="0" smtClean="0"/>
            </a:br>
            <a:r>
              <a:rPr lang="en-US" sz="1400" dirty="0" smtClean="0"/>
              <a:t>                                                              </a:t>
            </a:r>
            <a:r>
              <a:rPr lang="ka-GE" sz="3600" dirty="0" smtClean="0"/>
              <a:t>საფრთხეები</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r>
              <a:rPr lang="ka-GE" b="1" dirty="0" smtClean="0"/>
              <a:t>ქიმიური</a:t>
            </a:r>
          </a:p>
          <a:p>
            <a:r>
              <a:rPr lang="ka-GE" b="1" dirty="0" smtClean="0"/>
              <a:t>ბიოლოგიური</a:t>
            </a:r>
          </a:p>
          <a:p>
            <a:r>
              <a:rPr lang="ka-GE" b="1" dirty="0" smtClean="0"/>
              <a:t>ფიზიკური</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1221" y="533400"/>
            <a:ext cx="6589199" cy="899890"/>
          </a:xfrm>
        </p:spPr>
        <p:txBody>
          <a:bodyPr>
            <a:normAutofit/>
          </a:bodyPr>
          <a:lstStyle/>
          <a:p>
            <a:pPr algn="ctr"/>
            <a:r>
              <a:rPr lang="ka-GE" sz="2800" b="1" dirty="0">
                <a:solidFill>
                  <a:schemeClr val="accent4"/>
                </a:solidFill>
              </a:rPr>
              <a:t>6</a:t>
            </a:r>
            <a:r>
              <a:rPr lang="ka-GE" sz="2800" b="1" dirty="0" smtClean="0">
                <a:solidFill>
                  <a:schemeClr val="accent4"/>
                </a:solidFill>
              </a:rPr>
              <a:t>. გარემო და ინფრასტრუქტურა</a:t>
            </a:r>
            <a:endParaRPr lang="en-US" sz="2800" b="1" dirty="0">
              <a:solidFill>
                <a:schemeClr val="accent4"/>
              </a:solidFill>
            </a:endParaRPr>
          </a:p>
        </p:txBody>
      </p:sp>
      <p:sp>
        <p:nvSpPr>
          <p:cNvPr id="3" name="Объект 2"/>
          <p:cNvSpPr>
            <a:spLocks noGrp="1"/>
          </p:cNvSpPr>
          <p:nvPr>
            <p:ph idx="1"/>
          </p:nvPr>
        </p:nvSpPr>
        <p:spPr>
          <a:xfrm>
            <a:off x="1576552" y="1828800"/>
            <a:ext cx="6591985" cy="2362200"/>
          </a:xfrm>
        </p:spPr>
        <p:txBody>
          <a:bodyPr>
            <a:normAutofit/>
          </a:bodyPr>
          <a:lstStyle/>
          <a:p>
            <a:pPr marL="0" indent="0">
              <a:buNone/>
            </a:pPr>
            <a:r>
              <a:rPr lang="ka-GE" b="1" dirty="0">
                <a:solidFill>
                  <a:schemeClr val="accent1"/>
                </a:solidFill>
              </a:rPr>
              <a:t>6</a:t>
            </a:r>
            <a:r>
              <a:rPr lang="ka-GE" b="1" dirty="0" smtClean="0">
                <a:solidFill>
                  <a:schemeClr val="accent1"/>
                </a:solidFill>
              </a:rPr>
              <a:t>.1. საერთო ღონისძიებები</a:t>
            </a:r>
          </a:p>
          <a:p>
            <a:r>
              <a:rPr lang="ka-GE" dirty="0" smtClean="0"/>
              <a:t>დარწმუნდით, რომ დახურულ სადგომში ან გალიაში ცხოველთა ძირითადი მოთხოვნები შესრულებულია, განსაკუთრებით ვენტილაციის, დრენაჟისა და ნაკელის გატანის  მხრივ;</a:t>
            </a:r>
          </a:p>
          <a:p>
            <a:r>
              <a:rPr lang="ka-GE" dirty="0" smtClean="0"/>
              <a:t>სასეირნო ტერიტორიის ზედაპირი უნდა იყოს სწორი, არ უნდა სრიალებდეს და უნდა იყოს იდეალურად სუფთა.</a:t>
            </a:r>
          </a:p>
          <a:p>
            <a:pPr marL="0" indent="0">
              <a:buNone/>
            </a:pPr>
            <a:endParaRPr lang="en-US" dirty="0"/>
          </a:p>
        </p:txBody>
      </p:sp>
      <p:pic>
        <p:nvPicPr>
          <p:cNvPr id="4" name="Рисунок 3"/>
          <p:cNvPicPr>
            <a:picLocks noChangeAspect="1"/>
          </p:cNvPicPr>
          <p:nvPr/>
        </p:nvPicPr>
        <p:blipFill>
          <a:blip r:embed="rId3"/>
          <a:stretch>
            <a:fillRect/>
          </a:stretch>
        </p:blipFill>
        <p:spPr>
          <a:xfrm>
            <a:off x="6629400" y="4648200"/>
            <a:ext cx="2343150" cy="1952625"/>
          </a:xfrm>
          <a:prstGeom prst="rect">
            <a:avLst/>
          </a:prstGeom>
        </p:spPr>
      </p:pic>
      <p:pic>
        <p:nvPicPr>
          <p:cNvPr id="5" name="Рисунок 4"/>
          <p:cNvPicPr>
            <a:picLocks noChangeAspect="1"/>
          </p:cNvPicPr>
          <p:nvPr/>
        </p:nvPicPr>
        <p:blipFill>
          <a:blip r:embed="rId4"/>
          <a:stretch>
            <a:fillRect/>
          </a:stretch>
        </p:blipFill>
        <p:spPr>
          <a:xfrm>
            <a:off x="1600200" y="4752974"/>
            <a:ext cx="2619375" cy="1743075"/>
          </a:xfrm>
          <a:prstGeom prst="rect">
            <a:avLst/>
          </a:prstGeom>
        </p:spPr>
      </p:pic>
    </p:spTree>
    <p:extLst>
      <p:ext uri="{BB962C8B-B14F-4D97-AF65-F5344CB8AC3E}">
        <p14:creationId xmlns:p14="http://schemas.microsoft.com/office/powerpoint/2010/main" val="398845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0" indent="0"/>
            <a:r>
              <a:rPr lang="ka-GE" sz="2400" b="1" dirty="0">
                <a:solidFill>
                  <a:schemeClr val="accent1"/>
                </a:solidFill>
              </a:rPr>
              <a:t>6</a:t>
            </a:r>
            <a:r>
              <a:rPr lang="ka-GE" sz="2400" b="1" dirty="0" smtClean="0">
                <a:solidFill>
                  <a:schemeClr val="accent1"/>
                </a:solidFill>
              </a:rPr>
              <a:t>.2</a:t>
            </a:r>
            <a:r>
              <a:rPr lang="ka-GE" sz="2400" b="1" dirty="0">
                <a:solidFill>
                  <a:schemeClr val="accent1"/>
                </a:solidFill>
              </a:rPr>
              <a:t>. ბიოლოგიური საფრთხეები</a:t>
            </a:r>
            <a:br>
              <a:rPr lang="ka-GE" sz="2400" b="1" dirty="0">
                <a:solidFill>
                  <a:schemeClr val="accent1"/>
                </a:solidFill>
              </a:rPr>
            </a:br>
            <a:endParaRPr lang="en-US" sz="2400" dirty="0">
              <a:solidFill>
                <a:schemeClr val="accent1"/>
              </a:solidFill>
            </a:endParaRPr>
          </a:p>
        </p:txBody>
      </p:sp>
      <p:sp>
        <p:nvSpPr>
          <p:cNvPr id="3" name="Объект 2"/>
          <p:cNvSpPr>
            <a:spLocks noGrp="1"/>
          </p:cNvSpPr>
          <p:nvPr>
            <p:ph idx="1"/>
          </p:nvPr>
        </p:nvSpPr>
        <p:spPr>
          <a:xfrm>
            <a:off x="1676400" y="1676400"/>
            <a:ext cx="6591985" cy="3777622"/>
          </a:xfrm>
        </p:spPr>
        <p:txBody>
          <a:bodyPr>
            <a:normAutofit fontScale="62500" lnSpcReduction="20000"/>
          </a:bodyPr>
          <a:lstStyle/>
          <a:p>
            <a:r>
              <a:rPr lang="ka-GE" dirty="0" smtClean="0">
                <a:solidFill>
                  <a:schemeClr val="accent1"/>
                </a:solidFill>
              </a:rPr>
              <a:t>დარწმუნდით, რომ ფერმის განლაგება და შენობის  კონსტრუქცია შესაბამისობაშია საწარმოო ცხოველთა დაჯგუფებასთან;</a:t>
            </a:r>
          </a:p>
          <a:p>
            <a:r>
              <a:rPr lang="ka-GE" dirty="0"/>
              <a:t>დარწმუნდით, რომ </a:t>
            </a:r>
            <a:r>
              <a:rPr lang="ka-GE" dirty="0" smtClean="0"/>
              <a:t>ფერმის შენობა და ტერიტორია კონსრუქტირებულია ისე, რომ   კონტაქტი სხვა შინაურ და ველურ </a:t>
            </a:r>
            <a:r>
              <a:rPr lang="ka-GE" dirty="0"/>
              <a:t>ცხოველებთან </a:t>
            </a:r>
            <a:r>
              <a:rPr lang="ka-GE" dirty="0" smtClean="0"/>
              <a:t>დაყვანილია მინიმუმამდე;</a:t>
            </a:r>
          </a:p>
          <a:p>
            <a:r>
              <a:rPr lang="ka-GE" dirty="0" smtClean="0"/>
              <a:t>სუფთა და დამაბინძურებელი მასალების განცალკევების უზრუნველყოფა ( მაგ. საკვები და ნაკელი);</a:t>
            </a:r>
          </a:p>
          <a:p>
            <a:r>
              <a:rPr lang="ka-GE" dirty="0"/>
              <a:t>დარწმუნდით, რომ </a:t>
            </a:r>
            <a:r>
              <a:rPr lang="ka-GE" dirty="0" smtClean="0"/>
              <a:t>ადამინის ან ცხოველური ნარჩენები, რომლებიც გამოიყენება სასუქად, დამუშავებულია შესაბამისი მეთოდით და დაცულია დამუშავებულ საძოვრებზე ცხოველთა დაშვების შეზღუდვის პერიოდი;</a:t>
            </a:r>
            <a:endParaRPr lang="en-US" dirty="0" smtClean="0"/>
          </a:p>
          <a:p>
            <a:r>
              <a:rPr lang="ka-GE" dirty="0" smtClean="0"/>
              <a:t>დარწმუნდით, რომ ნარჩენების უტილიზაცია ხდება შესატყვისი წესით და ცხოველთა სადგომები სათანადოდ დაშორებულია ნარჩენების ნებისმიერი წყაროდან;</a:t>
            </a:r>
          </a:p>
          <a:p>
            <a:r>
              <a:rPr lang="ka-GE" dirty="0"/>
              <a:t>დარწმუნდით, რომ </a:t>
            </a:r>
            <a:r>
              <a:rPr lang="ka-GE" dirty="0" smtClean="0"/>
              <a:t>ნებისმიერი ნარჩენი ან ქვეშსაგები რეგულარულად იცვლება, </a:t>
            </a:r>
            <a:r>
              <a:rPr lang="ka-GE" dirty="0"/>
              <a:t>ქვეშსაგები </a:t>
            </a:r>
            <a:r>
              <a:rPr lang="ka-GE" dirty="0" smtClean="0"/>
              <a:t> და  ნაკელი უსაფრთხოდ უტილიზირდება;</a:t>
            </a:r>
          </a:p>
          <a:p>
            <a:r>
              <a:rPr lang="ka-GE" dirty="0" smtClean="0"/>
              <a:t>მავნებლებისა და პარაზიტების წინააღმდეგ ბრძოლის მართვისთვის </a:t>
            </a:r>
            <a:r>
              <a:rPr lang="ka-GE" dirty="0"/>
              <a:t>შესაბამისი ზომების </a:t>
            </a:r>
            <a:r>
              <a:rPr lang="ka-GE" dirty="0" smtClean="0"/>
              <a:t>მიღება, რომელიც შესაძლებელია გულისხმობდეს ბარიერების გამოყენებას, როგორიცაა ბადე და ღობე, ან მავნებლებისა და პარაზიტების პოპულაციების კონტროლის ღონისძიებები;</a:t>
            </a:r>
          </a:p>
          <a:p>
            <a:endParaRPr lang="en-US" dirty="0"/>
          </a:p>
        </p:txBody>
      </p:sp>
      <p:sp>
        <p:nvSpPr>
          <p:cNvPr id="4" name="Заголовок 1"/>
          <p:cNvSpPr txBox="1">
            <a:spLocks/>
          </p:cNvSpPr>
          <p:nvPr/>
        </p:nvSpPr>
        <p:spPr>
          <a:xfrm>
            <a:off x="152400" y="76200"/>
            <a:ext cx="2398199" cy="304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a-GE" sz="1100" b="1" dirty="0" smtClean="0">
                <a:solidFill>
                  <a:schemeClr val="accent4"/>
                </a:solidFill>
              </a:rPr>
              <a:t>6. გარემო და ინფრასტრუქტურა</a:t>
            </a:r>
            <a:endParaRPr lang="en-US" sz="1100" b="1" dirty="0">
              <a:solidFill>
                <a:schemeClr val="accent4"/>
              </a:solidFill>
            </a:endParaRPr>
          </a:p>
        </p:txBody>
      </p:sp>
    </p:spTree>
    <p:extLst>
      <p:ext uri="{BB962C8B-B14F-4D97-AF65-F5344CB8AC3E}">
        <p14:creationId xmlns:p14="http://schemas.microsoft.com/office/powerpoint/2010/main" val="3264495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800" b="1" dirty="0">
                <a:solidFill>
                  <a:schemeClr val="accent1"/>
                </a:solidFill>
              </a:rPr>
              <a:t>6</a:t>
            </a:r>
            <a:r>
              <a:rPr lang="ka-GE" sz="2800" b="1" dirty="0" smtClean="0">
                <a:solidFill>
                  <a:schemeClr val="accent1"/>
                </a:solidFill>
              </a:rPr>
              <a:t>.3</a:t>
            </a:r>
            <a:r>
              <a:rPr lang="ka-GE" sz="2800" b="1" dirty="0">
                <a:solidFill>
                  <a:schemeClr val="accent1"/>
                </a:solidFill>
              </a:rPr>
              <a:t>. ქიმიური საფრთხეები</a:t>
            </a:r>
            <a:r>
              <a:rPr lang="ka-GE" sz="2800" b="1" dirty="0">
                <a:solidFill>
                  <a:schemeClr val="accent6">
                    <a:lumMod val="50000"/>
                  </a:schemeClr>
                </a:solidFill>
              </a:rPr>
              <a:t/>
            </a:r>
            <a:br>
              <a:rPr lang="ka-GE" sz="2800" b="1" dirty="0">
                <a:solidFill>
                  <a:schemeClr val="accent6">
                    <a:lumMod val="50000"/>
                  </a:schemeClr>
                </a:solidFill>
              </a:rPr>
            </a:br>
            <a:endParaRPr lang="en-US" sz="2800" dirty="0"/>
          </a:p>
        </p:txBody>
      </p:sp>
      <p:sp>
        <p:nvSpPr>
          <p:cNvPr id="3" name="Объект 2"/>
          <p:cNvSpPr>
            <a:spLocks noGrp="1"/>
          </p:cNvSpPr>
          <p:nvPr>
            <p:ph idx="1"/>
          </p:nvPr>
        </p:nvSpPr>
        <p:spPr/>
        <p:txBody>
          <a:bodyPr>
            <a:normAutofit/>
          </a:bodyPr>
          <a:lstStyle/>
          <a:p>
            <a:r>
              <a:rPr lang="ka-GE" dirty="0" smtClean="0"/>
              <a:t>გამოიყენეთ ქიმიური სადენზინფექციო და სარეცხი  საშუალებები მწარმოებლის ინსტრუქციების შესაბამისად, რომელიც გარანტიას იძლევა </a:t>
            </a:r>
            <a:r>
              <a:rPr lang="ka-GE" dirty="0" smtClean="0">
                <a:solidFill>
                  <a:schemeClr val="tx1"/>
                </a:solidFill>
              </a:rPr>
              <a:t>დეზინფექცირებული,</a:t>
            </a:r>
            <a:r>
              <a:rPr lang="ka-GE" dirty="0" smtClean="0"/>
              <a:t> გასუფთავებული ზედაპირი და ობიექტი სათანადოდ იქნეს ჩამორეცხილი;</a:t>
            </a:r>
          </a:p>
          <a:p>
            <a:r>
              <a:rPr lang="ka-GE" dirty="0" smtClean="0"/>
              <a:t>გაითვალისწინეთ პროფესიონალების რჩევები სადენზინფექციო და სარეცხი საშუალებების გამოყენებასთან დაკავშირებით.</a:t>
            </a:r>
            <a:endParaRPr lang="ru-RU" dirty="0"/>
          </a:p>
        </p:txBody>
      </p:sp>
      <p:sp>
        <p:nvSpPr>
          <p:cNvPr id="4" name="Заголовок 1"/>
          <p:cNvSpPr txBox="1">
            <a:spLocks/>
          </p:cNvSpPr>
          <p:nvPr/>
        </p:nvSpPr>
        <p:spPr>
          <a:xfrm>
            <a:off x="152400" y="76200"/>
            <a:ext cx="2398199" cy="22860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a-GE" sz="1100" b="1" dirty="0" smtClean="0">
                <a:solidFill>
                  <a:schemeClr val="accent4"/>
                </a:solidFill>
              </a:rPr>
              <a:t>6. გარემო და ინფრასტრუქტურა</a:t>
            </a:r>
            <a:endParaRPr lang="en-US" sz="1100" b="1" dirty="0">
              <a:solidFill>
                <a:schemeClr val="accent4"/>
              </a:solidFill>
            </a:endParaRPr>
          </a:p>
        </p:txBody>
      </p:sp>
    </p:spTree>
    <p:extLst>
      <p:ext uri="{BB962C8B-B14F-4D97-AF65-F5344CB8AC3E}">
        <p14:creationId xmlns:p14="http://schemas.microsoft.com/office/powerpoint/2010/main" val="303298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400" b="1" dirty="0">
                <a:solidFill>
                  <a:schemeClr val="accent1"/>
                </a:solidFill>
              </a:rPr>
              <a:t>6</a:t>
            </a:r>
            <a:r>
              <a:rPr lang="ka-GE" sz="2400" b="1" dirty="0" smtClean="0">
                <a:solidFill>
                  <a:schemeClr val="accent1"/>
                </a:solidFill>
              </a:rPr>
              <a:t>.4.ფიზიკური </a:t>
            </a:r>
            <a:r>
              <a:rPr lang="ka-GE" sz="2400" b="1" dirty="0">
                <a:solidFill>
                  <a:schemeClr val="accent1"/>
                </a:solidFill>
              </a:rPr>
              <a:t>საფრთხეები</a:t>
            </a:r>
            <a:br>
              <a:rPr lang="ka-GE" sz="2400" b="1" dirty="0">
                <a:solidFill>
                  <a:schemeClr val="accent1"/>
                </a:solidFill>
              </a:rPr>
            </a:br>
            <a:endParaRPr lang="en-US" sz="2400" dirty="0">
              <a:solidFill>
                <a:schemeClr val="accent1"/>
              </a:solidFill>
            </a:endParaRPr>
          </a:p>
        </p:txBody>
      </p:sp>
      <p:sp>
        <p:nvSpPr>
          <p:cNvPr id="3" name="Объект 2"/>
          <p:cNvSpPr>
            <a:spLocks noGrp="1"/>
          </p:cNvSpPr>
          <p:nvPr>
            <p:ph idx="1"/>
          </p:nvPr>
        </p:nvSpPr>
        <p:spPr/>
        <p:txBody>
          <a:bodyPr/>
          <a:lstStyle/>
          <a:p>
            <a:r>
              <a:rPr lang="ka-GE" dirty="0" smtClean="0"/>
              <a:t>საძოვრების მართვა, ისე რომ ცხოველები არ მოხვდნენ საშიშ და გაუვალ არეში.</a:t>
            </a:r>
            <a:endParaRPr lang="en-US" dirty="0"/>
          </a:p>
        </p:txBody>
      </p:sp>
      <p:pic>
        <p:nvPicPr>
          <p:cNvPr id="4" name="Рисунок 3"/>
          <p:cNvPicPr>
            <a:picLocks noChangeAspect="1"/>
          </p:cNvPicPr>
          <p:nvPr/>
        </p:nvPicPr>
        <p:blipFill>
          <a:blip r:embed="rId2"/>
          <a:stretch>
            <a:fillRect/>
          </a:stretch>
        </p:blipFill>
        <p:spPr>
          <a:xfrm>
            <a:off x="5438775" y="2964276"/>
            <a:ext cx="3356043" cy="3505200"/>
          </a:xfrm>
          <a:prstGeom prst="rect">
            <a:avLst/>
          </a:prstGeom>
        </p:spPr>
      </p:pic>
      <p:pic>
        <p:nvPicPr>
          <p:cNvPr id="5" name="Рисунок 4"/>
          <p:cNvPicPr>
            <a:picLocks noChangeAspect="1"/>
          </p:cNvPicPr>
          <p:nvPr/>
        </p:nvPicPr>
        <p:blipFill>
          <a:blip r:embed="rId3"/>
          <a:stretch>
            <a:fillRect/>
          </a:stretch>
        </p:blipFill>
        <p:spPr>
          <a:xfrm>
            <a:off x="3305175" y="2933592"/>
            <a:ext cx="2133600" cy="3206230"/>
          </a:xfrm>
          <a:prstGeom prst="rect">
            <a:avLst/>
          </a:prstGeom>
        </p:spPr>
      </p:pic>
      <p:pic>
        <p:nvPicPr>
          <p:cNvPr id="6" name="Рисунок 5"/>
          <p:cNvPicPr>
            <a:picLocks noChangeAspect="1"/>
          </p:cNvPicPr>
          <p:nvPr/>
        </p:nvPicPr>
        <p:blipFill>
          <a:blip r:embed="rId4"/>
          <a:stretch>
            <a:fillRect/>
          </a:stretch>
        </p:blipFill>
        <p:spPr>
          <a:xfrm>
            <a:off x="1766887" y="4705350"/>
            <a:ext cx="2466975" cy="1847850"/>
          </a:xfrm>
          <a:prstGeom prst="rect">
            <a:avLst/>
          </a:prstGeom>
        </p:spPr>
      </p:pic>
      <p:sp>
        <p:nvSpPr>
          <p:cNvPr id="7" name="Заголовок 1"/>
          <p:cNvSpPr txBox="1">
            <a:spLocks/>
          </p:cNvSpPr>
          <p:nvPr/>
        </p:nvSpPr>
        <p:spPr>
          <a:xfrm>
            <a:off x="152400" y="76200"/>
            <a:ext cx="2398199" cy="22860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a-GE" sz="1100" b="1" dirty="0" smtClean="0">
                <a:solidFill>
                  <a:schemeClr val="accent4"/>
                </a:solidFill>
              </a:rPr>
              <a:t>6. გარემო და ინფრასტრუქტურა</a:t>
            </a:r>
            <a:endParaRPr lang="en-US" sz="1100" b="1" dirty="0">
              <a:solidFill>
                <a:schemeClr val="accent4"/>
              </a:solidFill>
            </a:endParaRPr>
          </a:p>
        </p:txBody>
      </p:sp>
    </p:spTree>
    <p:extLst>
      <p:ext uri="{BB962C8B-B14F-4D97-AF65-F5344CB8AC3E}">
        <p14:creationId xmlns:p14="http://schemas.microsoft.com/office/powerpoint/2010/main" val="2101082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193" y="533400"/>
            <a:ext cx="8229600" cy="914400"/>
          </a:xfrm>
        </p:spPr>
        <p:txBody>
          <a:bodyPr>
            <a:normAutofit/>
          </a:bodyPr>
          <a:lstStyle/>
          <a:p>
            <a:pPr algn="ctr"/>
            <a:r>
              <a:rPr lang="ka-GE" sz="2000" b="1" dirty="0">
                <a:solidFill>
                  <a:schemeClr val="accent4"/>
                </a:solidFill>
              </a:rPr>
              <a:t>7</a:t>
            </a:r>
            <a:r>
              <a:rPr lang="ka-GE" sz="2000" b="1" dirty="0" smtClean="0">
                <a:solidFill>
                  <a:schemeClr val="accent4"/>
                </a:solidFill>
              </a:rPr>
              <a:t>. </a:t>
            </a:r>
            <a:r>
              <a:rPr lang="ka-GE" sz="2000" b="1" dirty="0">
                <a:solidFill>
                  <a:schemeClr val="accent4"/>
                </a:solidFill>
              </a:rPr>
              <a:t>ცხოველებსა და ცხოველურ პროდუქტებთან </a:t>
            </a:r>
            <a:r>
              <a:rPr lang="ka-GE" sz="2000" b="1" dirty="0" smtClean="0">
                <a:solidFill>
                  <a:schemeClr val="accent4"/>
                </a:solidFill>
              </a:rPr>
              <a:t/>
            </a:r>
            <a:br>
              <a:rPr lang="ka-GE" sz="2000" b="1" dirty="0" smtClean="0">
                <a:solidFill>
                  <a:schemeClr val="accent4"/>
                </a:solidFill>
              </a:rPr>
            </a:br>
            <a:r>
              <a:rPr lang="ka-GE" sz="2000" b="1" dirty="0" smtClean="0">
                <a:solidFill>
                  <a:schemeClr val="accent4"/>
                </a:solidFill>
              </a:rPr>
              <a:t>მუშაობის </a:t>
            </a:r>
            <a:r>
              <a:rPr lang="ka-GE" sz="2000" b="1" dirty="0">
                <a:solidFill>
                  <a:schemeClr val="accent4"/>
                </a:solidFill>
              </a:rPr>
              <a:t>პრაქტიკა.</a:t>
            </a:r>
            <a:endParaRPr lang="en-US" sz="2000" b="1" dirty="0">
              <a:solidFill>
                <a:schemeClr val="accent4"/>
              </a:solidFill>
            </a:endParaRPr>
          </a:p>
        </p:txBody>
      </p:sp>
      <p:sp>
        <p:nvSpPr>
          <p:cNvPr id="3" name="Объект 2"/>
          <p:cNvSpPr>
            <a:spLocks noGrp="1"/>
          </p:cNvSpPr>
          <p:nvPr>
            <p:ph idx="1"/>
          </p:nvPr>
        </p:nvSpPr>
        <p:spPr/>
        <p:txBody>
          <a:bodyPr>
            <a:normAutofit fontScale="85000" lnSpcReduction="20000"/>
          </a:bodyPr>
          <a:lstStyle/>
          <a:p>
            <a:pPr marL="0" indent="0">
              <a:buNone/>
            </a:pPr>
            <a:r>
              <a:rPr lang="ka-GE" b="1" dirty="0">
                <a:solidFill>
                  <a:schemeClr val="accent1"/>
                </a:solidFill>
              </a:rPr>
              <a:t>7</a:t>
            </a:r>
            <a:r>
              <a:rPr lang="ka-GE" b="1" dirty="0" smtClean="0">
                <a:solidFill>
                  <a:schemeClr val="accent1"/>
                </a:solidFill>
              </a:rPr>
              <a:t>.1. ბიოლოგიური საფრთხეები</a:t>
            </a:r>
          </a:p>
          <a:p>
            <a:r>
              <a:rPr lang="ka-GE" dirty="0"/>
              <a:t>დარწმუნდით, რომ ყველა ცხოველი, რომელიც განკუთვნილია დასაკლავად არიან სუფთა, ჯანმრთელი და ტრანსპორტირებადი და არ ქონიათ კონტაქტი დაავადებულ და ინფექციის წყაროებთან;</a:t>
            </a:r>
          </a:p>
          <a:p>
            <a:r>
              <a:rPr lang="ka-GE" dirty="0">
                <a:solidFill>
                  <a:schemeClr val="accent1"/>
                </a:solidFill>
              </a:rPr>
              <a:t>მიიღეთ კვების რეჟიმის მოკლე პერიოდი, </a:t>
            </a:r>
            <a:r>
              <a:rPr lang="ka-GE" dirty="0"/>
              <a:t>რომელიც მიმართულია დასაკლავად გამიზნული ცხოველების მიერ მავნე ბაქტერიების  გავრცელების შემცირებისკენ;</a:t>
            </a:r>
          </a:p>
          <a:p>
            <a:r>
              <a:rPr lang="ka-GE" dirty="0"/>
              <a:t>დარწმუნდით, რომ ცხოველური წარმოშობის პროდუქტებისა და ეკოლოგიური წყაროების დაბინძურება, დაყვანილია </a:t>
            </a:r>
            <a:r>
              <a:rPr lang="ka-GE" dirty="0" smtClean="0"/>
              <a:t>მინიმუმამდე, პირველადი </a:t>
            </a:r>
            <a:r>
              <a:rPr lang="ka-GE" dirty="0"/>
              <a:t>წარმოებისა და შენახვის </a:t>
            </a:r>
            <a:r>
              <a:rPr lang="ka-GE" dirty="0" smtClean="0"/>
              <a:t>პერიოდში;</a:t>
            </a:r>
            <a:endParaRPr lang="ka-GE" dirty="0"/>
          </a:p>
          <a:p>
            <a:r>
              <a:rPr lang="ka-GE" dirty="0"/>
              <a:t>დარწმუნდით, რომ შენახვის პირობები უზრუნველყოფს პროდუქციის ხარისხის შენარჩუნებას;</a:t>
            </a:r>
          </a:p>
          <a:p>
            <a:r>
              <a:rPr lang="ka-GE" dirty="0"/>
              <a:t>აწაარმოეთ </a:t>
            </a:r>
            <a:r>
              <a:rPr lang="ka-GE" dirty="0" smtClean="0"/>
              <a:t>ფერმიდან გასაყვანი ცხოველებისა  </a:t>
            </a:r>
            <a:r>
              <a:rPr lang="ka-GE" dirty="0"/>
              <a:t>და ცხოველური წარმოშობის პროდუქტების აღრიცხვა, რომელიც ფერმიდან </a:t>
            </a:r>
            <a:r>
              <a:rPr lang="ka-GE" dirty="0" smtClean="0"/>
              <a:t>გააქვთ</a:t>
            </a:r>
            <a:r>
              <a:rPr lang="ka-GE" dirty="0"/>
              <a:t>,</a:t>
            </a:r>
            <a:r>
              <a:rPr lang="ka-GE" dirty="0" smtClean="0"/>
              <a:t> მისი </a:t>
            </a:r>
            <a:r>
              <a:rPr lang="ka-GE" dirty="0"/>
              <a:t>დანიშნულება და გაყვანის თარიღი.</a:t>
            </a:r>
          </a:p>
          <a:p>
            <a:pPr marL="0" indent="0">
              <a:buNone/>
            </a:pPr>
            <a:endParaRPr lang="ka-GE" dirty="0">
              <a:solidFill>
                <a:srgbClr val="00B050"/>
              </a:solidFill>
            </a:endParaRPr>
          </a:p>
        </p:txBody>
      </p:sp>
    </p:spTree>
    <p:extLst>
      <p:ext uri="{BB962C8B-B14F-4D97-AF65-F5344CB8AC3E}">
        <p14:creationId xmlns:p14="http://schemas.microsoft.com/office/powerpoint/2010/main" val="3958670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595090"/>
          </a:xfrm>
        </p:spPr>
        <p:txBody>
          <a:bodyPr>
            <a:normAutofit fontScale="90000"/>
          </a:bodyPr>
          <a:lstStyle/>
          <a:p>
            <a:pPr marL="0" indent="0"/>
            <a:r>
              <a:rPr lang="ka-GE" sz="2800" b="1" dirty="0">
                <a:solidFill>
                  <a:schemeClr val="accent1"/>
                </a:solidFill>
              </a:rPr>
              <a:t>7</a:t>
            </a:r>
            <a:r>
              <a:rPr lang="ka-GE" sz="2800" b="1" dirty="0" smtClean="0">
                <a:solidFill>
                  <a:schemeClr val="accent1"/>
                </a:solidFill>
              </a:rPr>
              <a:t>.2</a:t>
            </a:r>
            <a:r>
              <a:rPr lang="ka-GE" sz="2800" b="1" dirty="0">
                <a:solidFill>
                  <a:schemeClr val="accent1"/>
                </a:solidFill>
              </a:rPr>
              <a:t>. ქიმიური საფრთხეები</a:t>
            </a:r>
            <a:r>
              <a:rPr lang="ka-GE" b="1" dirty="0">
                <a:solidFill>
                  <a:schemeClr val="accent1"/>
                </a:solidFill>
              </a:rPr>
              <a:t/>
            </a:r>
            <a:br>
              <a:rPr lang="ka-GE" b="1" dirty="0">
                <a:solidFill>
                  <a:schemeClr val="accent1"/>
                </a:solidFill>
              </a:rPr>
            </a:br>
            <a:endParaRPr lang="en-US" b="1" dirty="0">
              <a:solidFill>
                <a:schemeClr val="accent1"/>
              </a:solidFill>
            </a:endParaRPr>
          </a:p>
        </p:txBody>
      </p:sp>
      <p:sp>
        <p:nvSpPr>
          <p:cNvPr id="3" name="Объект 2"/>
          <p:cNvSpPr>
            <a:spLocks noGrp="1"/>
          </p:cNvSpPr>
          <p:nvPr>
            <p:ph idx="1"/>
          </p:nvPr>
        </p:nvSpPr>
        <p:spPr/>
        <p:txBody>
          <a:bodyPr>
            <a:normAutofit/>
          </a:bodyPr>
          <a:lstStyle/>
          <a:p>
            <a:r>
              <a:rPr lang="ka-GE" dirty="0" smtClean="0"/>
              <a:t>სრული შესაბამისობის უზრუნველყოფა მომქმედ კანონმდებლობასთან, ისე, რომ ნარჩენების  მაქსიმალური დასაშვები დონეები არ აღემატება მოთხოვნილს;</a:t>
            </a:r>
          </a:p>
          <a:p>
            <a:r>
              <a:rPr lang="ka-GE" dirty="0" smtClean="0"/>
              <a:t>დარწმუნდით, რომ ყველა ცხოველი, რომელიც განკუთვნილია დასაკლავად გავლილი აქვს მკურნალობის  შემდგომი პერიოდი, რომელიც ზღუდავს მათ გამოყენებას საკვებად.</a:t>
            </a:r>
            <a:endParaRPr lang="en-US" dirty="0"/>
          </a:p>
        </p:txBody>
      </p:sp>
      <p:sp>
        <p:nvSpPr>
          <p:cNvPr id="4" name="Заголовок 1"/>
          <p:cNvSpPr txBox="1">
            <a:spLocks/>
          </p:cNvSpPr>
          <p:nvPr/>
        </p:nvSpPr>
        <p:spPr>
          <a:xfrm>
            <a:off x="0" y="76200"/>
            <a:ext cx="2343807" cy="4572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a-GE" sz="1100" b="1" smtClean="0">
                <a:solidFill>
                  <a:schemeClr val="accent4"/>
                </a:solidFill>
              </a:rPr>
              <a:t>7. ცხოველებსა და ცხოველურ პროდუქტებთან </a:t>
            </a:r>
            <a:br>
              <a:rPr lang="ka-GE" sz="1100" b="1" smtClean="0">
                <a:solidFill>
                  <a:schemeClr val="accent4"/>
                </a:solidFill>
              </a:rPr>
            </a:br>
            <a:r>
              <a:rPr lang="ka-GE" sz="1100" b="1" smtClean="0">
                <a:solidFill>
                  <a:schemeClr val="accent4"/>
                </a:solidFill>
              </a:rPr>
              <a:t>მუშაობის პრაქტიკა.</a:t>
            </a:r>
            <a:endParaRPr lang="en-US" sz="1100" b="1" dirty="0">
              <a:solidFill>
                <a:schemeClr val="accent4"/>
              </a:solidFill>
            </a:endParaRPr>
          </a:p>
        </p:txBody>
      </p:sp>
    </p:spTree>
    <p:extLst>
      <p:ext uri="{BB962C8B-B14F-4D97-AF65-F5344CB8AC3E}">
        <p14:creationId xmlns:p14="http://schemas.microsoft.com/office/powerpoint/2010/main" val="859274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762000"/>
            <a:ext cx="6589199" cy="671290"/>
          </a:xfrm>
        </p:spPr>
        <p:txBody>
          <a:bodyPr>
            <a:normAutofit fontScale="90000"/>
          </a:bodyPr>
          <a:lstStyle/>
          <a:p>
            <a:r>
              <a:rPr lang="ka-GE" sz="2400" b="1" dirty="0">
                <a:solidFill>
                  <a:schemeClr val="accent1"/>
                </a:solidFill>
              </a:rPr>
              <a:t>7</a:t>
            </a:r>
            <a:r>
              <a:rPr lang="ka-GE" sz="2400" b="1" dirty="0" smtClean="0">
                <a:solidFill>
                  <a:schemeClr val="accent1"/>
                </a:solidFill>
              </a:rPr>
              <a:t>.3</a:t>
            </a:r>
            <a:r>
              <a:rPr lang="ka-GE" sz="2400" b="1" dirty="0">
                <a:solidFill>
                  <a:schemeClr val="accent1"/>
                </a:solidFill>
              </a:rPr>
              <a:t>. ფიზიკური საფრთხეები</a:t>
            </a:r>
            <a:r>
              <a:rPr lang="ka-GE" dirty="0">
                <a:solidFill>
                  <a:schemeClr val="accent1"/>
                </a:solidFill>
              </a:rPr>
              <a:t/>
            </a:r>
            <a:br>
              <a:rPr lang="ka-GE" dirty="0">
                <a:solidFill>
                  <a:schemeClr val="accent1"/>
                </a:solidFill>
              </a:rPr>
            </a:br>
            <a:endParaRPr lang="en-US" dirty="0">
              <a:solidFill>
                <a:schemeClr val="accent1"/>
              </a:solidFill>
            </a:endParaRPr>
          </a:p>
        </p:txBody>
      </p:sp>
      <p:sp>
        <p:nvSpPr>
          <p:cNvPr id="3" name="Объект 2"/>
          <p:cNvSpPr>
            <a:spLocks noGrp="1"/>
          </p:cNvSpPr>
          <p:nvPr>
            <p:ph idx="1"/>
          </p:nvPr>
        </p:nvSpPr>
        <p:spPr/>
        <p:txBody>
          <a:bodyPr>
            <a:normAutofit/>
          </a:bodyPr>
          <a:lstStyle/>
          <a:p>
            <a:r>
              <a:rPr lang="ka-GE" dirty="0" smtClean="0"/>
              <a:t>დარწმუნდით, რომ ცხოველთა შეგროვება, დაჭერა და დამუშავება გადაყვანამდე ხორციელდება უსაფრთხოთ და ჰუმანურად;</a:t>
            </a:r>
          </a:p>
          <a:p>
            <a:r>
              <a:rPr lang="ka-GE" dirty="0"/>
              <a:t>დარწმუნდით, </a:t>
            </a:r>
            <a:r>
              <a:rPr lang="ka-GE" dirty="0" smtClean="0"/>
              <a:t>რომ ცხოველთა გადაყვანის მოწყობილობები არის შესატყვისი კონსტრუქციის;</a:t>
            </a:r>
          </a:p>
          <a:p>
            <a:r>
              <a:rPr lang="ka-GE" dirty="0" smtClean="0"/>
              <a:t>გამოიჩინეთ  აუცილებელი სიფრთხილე ცხოველთა ჩატვირთვისას, ისე, რომ მინიმუმამდე იყოს დაყვანილი ტრამვები;</a:t>
            </a:r>
          </a:p>
          <a:p>
            <a:r>
              <a:rPr lang="ka-GE" dirty="0" smtClean="0"/>
              <a:t>მოეპყარით პროდუქტს ისე, რომ მინმუმამდე იყოს დაყვანილი მისი დაზიანება.</a:t>
            </a:r>
          </a:p>
        </p:txBody>
      </p:sp>
      <p:pic>
        <p:nvPicPr>
          <p:cNvPr id="4" name="Рисунок 3"/>
          <p:cNvPicPr/>
          <p:nvPr/>
        </p:nvPicPr>
        <p:blipFill rotWithShape="1">
          <a:blip r:embed="rId2" cstate="print"/>
          <a:srcRect b="61934"/>
          <a:stretch/>
        </p:blipFill>
        <p:spPr bwMode="auto">
          <a:xfrm>
            <a:off x="5257800" y="15681"/>
            <a:ext cx="3886200" cy="1666875"/>
          </a:xfrm>
          <a:prstGeom prst="rect">
            <a:avLst/>
          </a:prstGeom>
          <a:ln>
            <a:noFill/>
          </a:ln>
          <a:extLst>
            <a:ext uri="{53640926-AAD7-44D8-BBD7-CCE9431645EC}">
              <a14:shadowObscured xmlns:a14="http://schemas.microsoft.com/office/drawing/2010/main"/>
            </a:ext>
          </a:extLst>
        </p:spPr>
      </p:pic>
      <p:sp>
        <p:nvSpPr>
          <p:cNvPr id="5" name="Заголовок 1"/>
          <p:cNvSpPr txBox="1">
            <a:spLocks/>
          </p:cNvSpPr>
          <p:nvPr/>
        </p:nvSpPr>
        <p:spPr>
          <a:xfrm>
            <a:off x="0" y="76200"/>
            <a:ext cx="2343807" cy="457200"/>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ka-GE" sz="1100" b="1" smtClean="0">
                <a:solidFill>
                  <a:schemeClr val="accent4"/>
                </a:solidFill>
              </a:rPr>
              <a:t>7. ცხოველებსა და ცხოველურ პროდუქტებთან </a:t>
            </a:r>
            <a:br>
              <a:rPr lang="ka-GE" sz="1100" b="1" smtClean="0">
                <a:solidFill>
                  <a:schemeClr val="accent4"/>
                </a:solidFill>
              </a:rPr>
            </a:br>
            <a:r>
              <a:rPr lang="ka-GE" sz="1100" b="1" smtClean="0">
                <a:solidFill>
                  <a:schemeClr val="accent4"/>
                </a:solidFill>
              </a:rPr>
              <a:t>მუშაობის პრაქტიკა.</a:t>
            </a:r>
            <a:endParaRPr lang="en-US" sz="1100" b="1" dirty="0">
              <a:solidFill>
                <a:schemeClr val="accent4"/>
              </a:solidFill>
            </a:endParaRPr>
          </a:p>
        </p:txBody>
      </p:sp>
    </p:spTree>
    <p:extLst>
      <p:ext uri="{BB962C8B-B14F-4D97-AF65-F5344CB8AC3E}">
        <p14:creationId xmlns:p14="http://schemas.microsoft.com/office/powerpoint/2010/main" val="2327242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a:solidFill>
                  <a:schemeClr val="accent4"/>
                </a:solidFill>
              </a:rPr>
              <a:t>მადლობა ყურადღებისთვის!</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033" y="2133600"/>
            <a:ext cx="4447117" cy="3032125"/>
          </a:xfrm>
        </p:spPr>
      </p:pic>
    </p:spTree>
    <p:extLst>
      <p:ext uri="{BB962C8B-B14F-4D97-AF65-F5344CB8AC3E}">
        <p14:creationId xmlns:p14="http://schemas.microsoft.com/office/powerpoint/2010/main" val="146128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dirty="0" smtClean="0">
                <a:solidFill>
                  <a:schemeClr val="tx2"/>
                </a:solidFill>
              </a:rPr>
              <a:t>სანიმუშო პრაქტიკის მიმართულებები</a:t>
            </a:r>
            <a:endParaRPr lang="en-US" sz="3200" dirty="0">
              <a:solidFill>
                <a:schemeClr val="tx2"/>
              </a:solidFill>
            </a:endParaRPr>
          </a:p>
        </p:txBody>
      </p:sp>
      <p:sp>
        <p:nvSpPr>
          <p:cNvPr id="3" name="Content Placeholder 2"/>
          <p:cNvSpPr>
            <a:spLocks noGrp="1"/>
          </p:cNvSpPr>
          <p:nvPr>
            <p:ph idx="1"/>
          </p:nvPr>
        </p:nvSpPr>
        <p:spPr/>
        <p:txBody>
          <a:bodyPr>
            <a:normAutofit/>
          </a:bodyPr>
          <a:lstStyle/>
          <a:p>
            <a:r>
              <a:rPr lang="ka-GE" b="1" dirty="0" smtClean="0">
                <a:solidFill>
                  <a:schemeClr val="tx2"/>
                </a:solidFill>
              </a:rPr>
              <a:t>1. ფერმის მენეჯმენტი;</a:t>
            </a:r>
          </a:p>
          <a:p>
            <a:r>
              <a:rPr lang="ka-GE" b="1" dirty="0" smtClean="0">
                <a:solidFill>
                  <a:schemeClr val="tx2"/>
                </a:solidFill>
              </a:rPr>
              <a:t>2. ცხოველთა ჯანმრთელობა </a:t>
            </a:r>
            <a:r>
              <a:rPr lang="ka-GE" b="1" dirty="0">
                <a:solidFill>
                  <a:schemeClr val="tx2"/>
                </a:solidFill>
              </a:rPr>
              <a:t>და </a:t>
            </a:r>
            <a:r>
              <a:rPr lang="ka-GE" b="1" dirty="0" smtClean="0">
                <a:solidFill>
                  <a:schemeClr val="tx2"/>
                </a:solidFill>
              </a:rPr>
              <a:t>კეთილდღეობა</a:t>
            </a:r>
            <a:r>
              <a:rPr lang="ka-GE" b="1" dirty="0">
                <a:solidFill>
                  <a:schemeClr val="tx2"/>
                </a:solidFill>
              </a:rPr>
              <a:t>;</a:t>
            </a:r>
            <a:endParaRPr lang="ka-GE" b="1" dirty="0" smtClean="0">
              <a:solidFill>
                <a:schemeClr val="tx2"/>
              </a:solidFill>
            </a:endParaRPr>
          </a:p>
          <a:p>
            <a:r>
              <a:rPr lang="ka-GE" b="1" dirty="0" smtClean="0">
                <a:solidFill>
                  <a:schemeClr val="tx2"/>
                </a:solidFill>
              </a:rPr>
              <a:t>3. დაავადების ჰიგიენა და პროფილაქტიკა</a:t>
            </a:r>
            <a:r>
              <a:rPr lang="en-US" b="1" dirty="0" smtClean="0">
                <a:solidFill>
                  <a:schemeClr val="accent1"/>
                </a:solidFill>
              </a:rPr>
              <a:t>;</a:t>
            </a:r>
            <a:endParaRPr lang="ka-GE" b="1" dirty="0" smtClean="0">
              <a:solidFill>
                <a:schemeClr val="tx2"/>
              </a:solidFill>
            </a:endParaRPr>
          </a:p>
          <a:p>
            <a:r>
              <a:rPr lang="ka-GE" b="1" dirty="0" smtClean="0">
                <a:solidFill>
                  <a:schemeClr val="tx2"/>
                </a:solidFill>
              </a:rPr>
              <a:t>4. ვეტერინალური მედიკამენტები და ბიოლოგიური საშუალებები;</a:t>
            </a:r>
          </a:p>
          <a:p>
            <a:r>
              <a:rPr lang="ka-GE" b="1" dirty="0">
                <a:solidFill>
                  <a:schemeClr val="tx2"/>
                </a:solidFill>
              </a:rPr>
              <a:t>5</a:t>
            </a:r>
            <a:r>
              <a:rPr lang="ka-GE" b="1" dirty="0" smtClean="0">
                <a:solidFill>
                  <a:schemeClr val="tx2"/>
                </a:solidFill>
              </a:rPr>
              <a:t>. ცხოველთა კვება და დარწყულება;</a:t>
            </a:r>
          </a:p>
          <a:p>
            <a:r>
              <a:rPr lang="ka-GE" b="1" dirty="0">
                <a:solidFill>
                  <a:schemeClr val="tx2"/>
                </a:solidFill>
              </a:rPr>
              <a:t>6</a:t>
            </a:r>
            <a:r>
              <a:rPr lang="ka-GE" b="1" dirty="0" smtClean="0">
                <a:solidFill>
                  <a:schemeClr val="tx2"/>
                </a:solidFill>
              </a:rPr>
              <a:t>. გარემო და ინფრასტრუქტურა;</a:t>
            </a:r>
          </a:p>
          <a:p>
            <a:r>
              <a:rPr lang="ka-GE" b="1" dirty="0">
                <a:solidFill>
                  <a:schemeClr val="accent1"/>
                </a:solidFill>
              </a:rPr>
              <a:t>7</a:t>
            </a:r>
            <a:r>
              <a:rPr lang="ka-GE" b="1" dirty="0" smtClean="0">
                <a:solidFill>
                  <a:schemeClr val="accent1"/>
                </a:solidFill>
              </a:rPr>
              <a:t>. ცხოველებსა და ცხოველურ პროდუქტებთან მუშაობის პრაქტიკა.</a:t>
            </a:r>
            <a:endParaRPr lang="en-US" b="1" dirty="0" smtClean="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chemeClr val="accent3"/>
                </a:solidFill>
              </a:rPr>
              <a:t>1. ფერმის მენეჯმენტი</a:t>
            </a:r>
            <a:endParaRPr lang="en-US" dirty="0">
              <a:solidFill>
                <a:schemeClr val="accent3"/>
              </a:solidFill>
            </a:endParaRPr>
          </a:p>
        </p:txBody>
      </p:sp>
      <p:sp>
        <p:nvSpPr>
          <p:cNvPr id="3" name="Content Placeholder 2"/>
          <p:cNvSpPr>
            <a:spLocks noGrp="1"/>
          </p:cNvSpPr>
          <p:nvPr>
            <p:ph idx="1"/>
          </p:nvPr>
        </p:nvSpPr>
        <p:spPr>
          <a:xfrm>
            <a:off x="1942415" y="2133600"/>
            <a:ext cx="6591985" cy="2057400"/>
          </a:xfrm>
        </p:spPr>
        <p:txBody>
          <a:bodyPr>
            <a:normAutofit/>
          </a:bodyPr>
          <a:lstStyle/>
          <a:p>
            <a:pPr>
              <a:buNone/>
            </a:pPr>
            <a:r>
              <a:rPr lang="ka-GE" dirty="0" smtClean="0">
                <a:solidFill>
                  <a:schemeClr val="accent1"/>
                </a:solidFill>
              </a:rPr>
              <a:t>1.1. </a:t>
            </a:r>
            <a:r>
              <a:rPr lang="ka-GE" b="1" dirty="0" smtClean="0">
                <a:solidFill>
                  <a:schemeClr val="accent1"/>
                </a:solidFill>
              </a:rPr>
              <a:t>სამართლებრივი ვალდებულებები;</a:t>
            </a:r>
          </a:p>
          <a:p>
            <a:pPr>
              <a:buNone/>
            </a:pPr>
            <a:r>
              <a:rPr lang="ka-GE" b="1" dirty="0" smtClean="0">
                <a:solidFill>
                  <a:schemeClr val="accent1"/>
                </a:solidFill>
              </a:rPr>
              <a:t>1.2. ჩანაწერების წარმოება;</a:t>
            </a:r>
            <a:r>
              <a:rPr lang="ka-GE" dirty="0" smtClean="0">
                <a:solidFill>
                  <a:schemeClr val="accent1"/>
                </a:solidFill>
              </a:rPr>
              <a:t>.</a:t>
            </a:r>
          </a:p>
          <a:p>
            <a:pPr>
              <a:buNone/>
            </a:pPr>
            <a:r>
              <a:rPr lang="ka-GE" b="1" dirty="0" smtClean="0">
                <a:solidFill>
                  <a:schemeClr val="accent1"/>
                </a:solidFill>
              </a:rPr>
              <a:t>1.3</a:t>
            </a:r>
            <a:r>
              <a:rPr lang="ka-GE" dirty="0" smtClean="0">
                <a:solidFill>
                  <a:schemeClr val="accent1"/>
                </a:solidFill>
              </a:rPr>
              <a:t>. </a:t>
            </a:r>
            <a:r>
              <a:rPr lang="ka-GE" b="1" dirty="0" smtClean="0">
                <a:solidFill>
                  <a:schemeClr val="accent1"/>
                </a:solidFill>
              </a:rPr>
              <a:t>ცხოველთა იდენტიფიკაცია</a:t>
            </a:r>
            <a:endParaRPr lang="en-US" b="1" dirty="0" smtClean="0">
              <a:solidFill>
                <a:schemeClr val="accent1"/>
              </a:solidFill>
            </a:endParaRPr>
          </a:p>
          <a:p>
            <a:pPr>
              <a:buNone/>
            </a:pPr>
            <a:r>
              <a:rPr lang="ka-GE" b="1" dirty="0" smtClean="0">
                <a:solidFill>
                  <a:schemeClr val="accent1"/>
                </a:solidFill>
              </a:rPr>
              <a:t>1.4. სოციალ-ეკონომიკური ასპექტები</a:t>
            </a:r>
          </a:p>
          <a:p>
            <a:endParaRPr lang="ka-GE" dirty="0" smtClean="0"/>
          </a:p>
          <a:p>
            <a:endParaRPr lang="ka-GE" dirty="0" smtClean="0"/>
          </a:p>
          <a:p>
            <a:endParaRPr lang="en-US" dirty="0"/>
          </a:p>
        </p:txBody>
      </p:sp>
      <p:pic>
        <p:nvPicPr>
          <p:cNvPr id="5" name="Рисунок 4"/>
          <p:cNvPicPr>
            <a:picLocks noChangeAspect="1"/>
          </p:cNvPicPr>
          <p:nvPr/>
        </p:nvPicPr>
        <p:blipFill>
          <a:blip r:embed="rId3"/>
          <a:stretch>
            <a:fillRect/>
          </a:stretch>
        </p:blipFill>
        <p:spPr>
          <a:xfrm>
            <a:off x="4122300" y="4038600"/>
            <a:ext cx="4419983" cy="25605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3547" y="782583"/>
            <a:ext cx="6589199" cy="1280890"/>
          </a:xfrm>
        </p:spPr>
        <p:txBody>
          <a:bodyPr>
            <a:normAutofit/>
          </a:bodyPr>
          <a:lstStyle/>
          <a:p>
            <a:pPr algn="ctr"/>
            <a:r>
              <a:rPr lang="ka-GE" sz="2800" dirty="0">
                <a:solidFill>
                  <a:schemeClr val="accent1"/>
                </a:solidFill>
              </a:rPr>
              <a:t>1.1. </a:t>
            </a:r>
            <a:r>
              <a:rPr lang="ka-GE" sz="2800" b="1" dirty="0">
                <a:solidFill>
                  <a:schemeClr val="accent1"/>
                </a:solidFill>
              </a:rPr>
              <a:t>სამართლებრივი </a:t>
            </a:r>
            <a:r>
              <a:rPr lang="ka-GE" sz="2800" b="1" dirty="0" smtClean="0">
                <a:solidFill>
                  <a:schemeClr val="accent1"/>
                </a:solidFill>
              </a:rPr>
              <a:t/>
            </a:r>
            <a:br>
              <a:rPr lang="ka-GE" sz="2800" b="1" dirty="0" smtClean="0">
                <a:solidFill>
                  <a:schemeClr val="accent1"/>
                </a:solidFill>
              </a:rPr>
            </a:br>
            <a:r>
              <a:rPr lang="ka-GE" sz="2800" b="1" dirty="0">
                <a:solidFill>
                  <a:schemeClr val="accent1"/>
                </a:solidFill>
              </a:rPr>
              <a:t> </a:t>
            </a:r>
            <a:r>
              <a:rPr lang="ka-GE" sz="2800" b="1" dirty="0" smtClean="0">
                <a:solidFill>
                  <a:schemeClr val="accent1"/>
                </a:solidFill>
              </a:rPr>
              <a:t>         ვალდებულებები</a:t>
            </a:r>
            <a:endParaRPr lang="en-US" sz="2800" dirty="0">
              <a:solidFill>
                <a:schemeClr val="accent1"/>
              </a:solidFill>
            </a:endParaRPr>
          </a:p>
        </p:txBody>
      </p:sp>
      <p:sp>
        <p:nvSpPr>
          <p:cNvPr id="3" name="Объект 2"/>
          <p:cNvSpPr>
            <a:spLocks noGrp="1"/>
          </p:cNvSpPr>
          <p:nvPr>
            <p:ph idx="1"/>
          </p:nvPr>
        </p:nvSpPr>
        <p:spPr/>
        <p:txBody>
          <a:bodyPr>
            <a:normAutofit/>
          </a:bodyPr>
          <a:lstStyle/>
          <a:p>
            <a:r>
              <a:rPr lang="ka-GE" dirty="0"/>
              <a:t>ფერმერებმა უნდა გაათვიცნობიეროს და დაიცვას მეცხოველეობის </a:t>
            </a:r>
            <a:r>
              <a:rPr lang="ka-GE" dirty="0" smtClean="0"/>
              <a:t>პროდუქციის წარმოებასთან </a:t>
            </a:r>
            <a:r>
              <a:rPr lang="ka-GE" dirty="0"/>
              <a:t>დაკავშირებული ყველა სამართლებრივი ვალდებულებები</a:t>
            </a:r>
          </a:p>
          <a:p>
            <a:endParaRPr lang="en-US" dirty="0"/>
          </a:p>
        </p:txBody>
      </p:sp>
      <p:sp>
        <p:nvSpPr>
          <p:cNvPr id="4" name="AutoShape 2" descr="The law-ის სურათის შედეგი"/>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Рисунок 4"/>
          <p:cNvPicPr>
            <a:picLocks noChangeAspect="1"/>
          </p:cNvPicPr>
          <p:nvPr/>
        </p:nvPicPr>
        <p:blipFill>
          <a:blip r:embed="rId3"/>
          <a:stretch>
            <a:fillRect/>
          </a:stretch>
        </p:blipFill>
        <p:spPr>
          <a:xfrm>
            <a:off x="5638800" y="3352800"/>
            <a:ext cx="2466975" cy="1847850"/>
          </a:xfrm>
          <a:prstGeom prst="rect">
            <a:avLst/>
          </a:prstGeom>
        </p:spPr>
      </p:pic>
      <p:sp>
        <p:nvSpPr>
          <p:cNvPr id="7" name="TextBox 6"/>
          <p:cNvSpPr txBox="1"/>
          <p:nvPr/>
        </p:nvSpPr>
        <p:spPr>
          <a:xfrm>
            <a:off x="381000" y="124912"/>
            <a:ext cx="2514600" cy="261610"/>
          </a:xfrm>
          <a:prstGeom prst="rect">
            <a:avLst/>
          </a:prstGeom>
          <a:noFill/>
        </p:spPr>
        <p:txBody>
          <a:bodyPr wrap="square" rtlCol="0">
            <a:spAutoFit/>
          </a:bodyPr>
          <a:lstStyle/>
          <a:p>
            <a:r>
              <a:rPr lang="ka-GE" sz="1100" b="1" dirty="0" smtClean="0">
                <a:solidFill>
                  <a:schemeClr val="tx2"/>
                </a:solidFill>
              </a:rPr>
              <a:t>1. ფერმის </a:t>
            </a:r>
            <a:r>
              <a:rPr lang="ka-GE" sz="1100" b="1" dirty="0">
                <a:solidFill>
                  <a:schemeClr val="tx2"/>
                </a:solidFill>
              </a:rPr>
              <a:t>მენეჯმენტი</a:t>
            </a:r>
            <a:endParaRPr lang="en-US" sz="1100" dirty="0"/>
          </a:p>
        </p:txBody>
      </p:sp>
    </p:spTree>
    <p:extLst>
      <p:ext uri="{BB962C8B-B14F-4D97-AF65-F5344CB8AC3E}">
        <p14:creationId xmlns:p14="http://schemas.microsoft.com/office/powerpoint/2010/main" val="197348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dirty="0" smtClean="0"/>
              <a:t>კანონის მოთხოვნები</a:t>
            </a:r>
            <a:endParaRPr lang="en-US" sz="2025" dirty="0"/>
          </a:p>
        </p:txBody>
      </p:sp>
      <p:sp>
        <p:nvSpPr>
          <p:cNvPr id="3" name="Объект 2"/>
          <p:cNvSpPr>
            <a:spLocks noGrp="1"/>
          </p:cNvSpPr>
          <p:nvPr>
            <p:ph idx="1"/>
          </p:nvPr>
        </p:nvSpPr>
        <p:spPr>
          <a:xfrm>
            <a:off x="443753" y="2006974"/>
            <a:ext cx="8256494" cy="3603812"/>
          </a:xfrm>
        </p:spPr>
        <p:txBody>
          <a:bodyPr>
            <a:noAutofit/>
          </a:bodyPr>
          <a:lstStyle/>
          <a:p>
            <a:r>
              <a:rPr lang="ka-GE" sz="1500" dirty="0"/>
              <a:t>პირი რომელიც აწარმოებს სურსათს/ცხოველის საკვებს, მათ შორის ეწევა პირველად წარმოებას, რეალიზაციის მიზნით სავალდებულოა იყოს რეგისტრირებული ბიზნესოპერატორად;</a:t>
            </a:r>
          </a:p>
          <a:p>
            <a:pPr marL="0" indent="0">
              <a:buNone/>
            </a:pPr>
            <a:endParaRPr lang="en-US" sz="525" dirty="0"/>
          </a:p>
          <a:p>
            <a:r>
              <a:rPr lang="ka-GE" sz="1500" dirty="0"/>
              <a:t>ბიზნესოპერატორებმა შეძლებისდაგვარად უნდა განახორციელონ საფრთხეების კონტროლის ღონისძიებები, კერძოდ: </a:t>
            </a:r>
          </a:p>
          <a:p>
            <a:pPr marL="0" indent="0">
              <a:buNone/>
            </a:pPr>
            <a:endParaRPr lang="ka-GE" sz="750" dirty="0"/>
          </a:p>
          <a:p>
            <a:pPr marL="429816" indent="0">
              <a:buNone/>
            </a:pPr>
            <a:r>
              <a:rPr lang="ka-GE" sz="1200" dirty="0"/>
              <a:t>ა) ჰაერიდან, ნიადაგიდან, წყლიდან, საკვებიდან, სასუქებიდან, ვეტერინარული დანიშნულების პრეპარატებიდან, მცენარეთა დაცვის საშუალებებიდან და ბიოციდებიდან წარმოქმნილი, ასევე შენახვის, წარმოებისა და ნარჩენების გატანის შედეგად გამოწვეული დაბინძურების კონტროლის ღონისძიებები;</a:t>
            </a:r>
          </a:p>
          <a:p>
            <a:pPr marL="429816" indent="0">
              <a:buNone/>
            </a:pPr>
            <a:r>
              <a:rPr lang="ka-GE" sz="1200" dirty="0"/>
              <a:t>ბ) ცხოველთა და მცენარეთა ჯანმრთელობასთან დაკავშირებული ღონისძიებები, რომლებიც გავლენას ახდენენ ადამიანის/ცხოველის ჯანმრთელობაზე, მათ შორის, ზოონოზური და ზოოანთროპონოზური აგენტების მონიტორინგისა და კონტროლის პროგრამები</a:t>
            </a:r>
          </a:p>
          <a:p>
            <a:pPr marL="429816" indent="0">
              <a:buNone/>
            </a:pPr>
            <a:endParaRPr lang="ka-GE" sz="750" dirty="0"/>
          </a:p>
          <a:p>
            <a:r>
              <a:rPr lang="ka-GE" sz="1500" dirty="0"/>
              <a:t>ბიზნესოპერატორებმა უნდა განახორციელონ შესაბამისი ღონისძიებები სახელმწიფო კონტროლის დროს გამოვლენილი პრობლემების გამოსწორების მიზნით</a:t>
            </a:r>
            <a:endParaRPr lang="en-US" sz="1500" dirty="0"/>
          </a:p>
        </p:txBody>
      </p:sp>
      <p:sp>
        <p:nvSpPr>
          <p:cNvPr id="5" name="TextBox 4"/>
          <p:cNvSpPr txBox="1"/>
          <p:nvPr/>
        </p:nvSpPr>
        <p:spPr>
          <a:xfrm>
            <a:off x="381000" y="124912"/>
            <a:ext cx="2514600" cy="261610"/>
          </a:xfrm>
          <a:prstGeom prst="rect">
            <a:avLst/>
          </a:prstGeom>
          <a:noFill/>
        </p:spPr>
        <p:txBody>
          <a:bodyPr wrap="square" rtlCol="0">
            <a:spAutoFit/>
          </a:bodyPr>
          <a:lstStyle/>
          <a:p>
            <a:r>
              <a:rPr lang="ka-GE" sz="1100" b="1" dirty="0" smtClean="0">
                <a:solidFill>
                  <a:schemeClr val="tx2"/>
                </a:solidFill>
              </a:rPr>
              <a:t>1. ფერმის </a:t>
            </a:r>
            <a:r>
              <a:rPr lang="ka-GE" sz="1100" b="1" dirty="0">
                <a:solidFill>
                  <a:schemeClr val="tx2"/>
                </a:solidFill>
              </a:rPr>
              <a:t>მენეჯმენტი</a:t>
            </a:r>
            <a:endParaRPr lang="en-US" sz="1100" dirty="0"/>
          </a:p>
        </p:txBody>
      </p:sp>
    </p:spTree>
    <p:extLst>
      <p:ext uri="{BB962C8B-B14F-4D97-AF65-F5344CB8AC3E}">
        <p14:creationId xmlns:p14="http://schemas.microsoft.com/office/powerpoint/2010/main" val="1272909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a-GE" sz="2700" dirty="0"/>
              <a:t>კანონის მოთხოვნები და გამარტივებული წესები აგრეთვე ვრცელდება</a:t>
            </a:r>
            <a:endParaRPr lang="en-US" sz="2700" dirty="0"/>
          </a:p>
        </p:txBody>
      </p:sp>
      <p:sp>
        <p:nvSpPr>
          <p:cNvPr id="3" name="Объект 2"/>
          <p:cNvSpPr>
            <a:spLocks noGrp="1"/>
          </p:cNvSpPr>
          <p:nvPr>
            <p:ph idx="1"/>
          </p:nvPr>
        </p:nvSpPr>
        <p:spPr/>
        <p:txBody>
          <a:bodyPr>
            <a:normAutofit/>
          </a:bodyPr>
          <a:lstStyle/>
          <a:p>
            <a:pPr marL="0" indent="0">
              <a:buNone/>
            </a:pPr>
            <a:r>
              <a:rPr lang="ka-GE" sz="1500" dirty="0"/>
              <a:t>ა) </a:t>
            </a:r>
            <a:r>
              <a:rPr lang="ka-GE" sz="1425" dirty="0"/>
              <a:t>მცირე ბიზნესზე (ბრუნვა არ აღემატება 500 000 ლარს), რომელიც მიწოდებას ანხორციელებს უშუალოდ მომხმარებელზე;</a:t>
            </a:r>
          </a:p>
          <a:p>
            <a:pPr marL="0" indent="0">
              <a:buNone/>
            </a:pPr>
            <a:endParaRPr lang="ka-GE" sz="1425" dirty="0"/>
          </a:p>
          <a:p>
            <a:pPr marL="0" indent="0">
              <a:buNone/>
            </a:pPr>
            <a:r>
              <a:rPr lang="ka-GE" sz="1425" dirty="0"/>
              <a:t>ბ) ტრადიციული მეთოდების გამოყენებით წარმოებაზე; </a:t>
            </a:r>
          </a:p>
          <a:p>
            <a:pPr marL="0" indent="0">
              <a:buNone/>
            </a:pPr>
            <a:endParaRPr lang="ka-GE" sz="1425" dirty="0"/>
          </a:p>
          <a:p>
            <a:pPr marL="0" indent="0">
              <a:buNone/>
            </a:pPr>
            <a:r>
              <a:rPr lang="ka-GE" sz="1425" dirty="0"/>
              <a:t>გ) მაღალმთიან რეგიონში არაქარხნული წარმოებაზე. </a:t>
            </a:r>
          </a:p>
          <a:p>
            <a:pPr marL="0" indent="0">
              <a:buNone/>
            </a:pPr>
            <a:endParaRPr lang="ka-GE" sz="1425" dirty="0"/>
          </a:p>
          <a:p>
            <a:pPr marL="0" indent="0">
              <a:buNone/>
            </a:pPr>
            <a:r>
              <a:rPr lang="ka-GE" sz="1425" dirty="0"/>
              <a:t>სახელმწიფო კონტროლი არ ვრცელდება ფიზიკური პირის მიერ სურსათის/ცხოველის საკვების, ოჯახური წარმოების სუბიექტზე გარდა ვეტერინარული და ფიტოსანიტარიული კონტროლის სავალდებულო ღონისძიებებისა.</a:t>
            </a:r>
          </a:p>
        </p:txBody>
      </p:sp>
      <p:sp>
        <p:nvSpPr>
          <p:cNvPr id="5" name="TextBox 4"/>
          <p:cNvSpPr txBox="1"/>
          <p:nvPr/>
        </p:nvSpPr>
        <p:spPr>
          <a:xfrm>
            <a:off x="381000" y="124912"/>
            <a:ext cx="2514600" cy="261610"/>
          </a:xfrm>
          <a:prstGeom prst="rect">
            <a:avLst/>
          </a:prstGeom>
          <a:noFill/>
        </p:spPr>
        <p:txBody>
          <a:bodyPr wrap="square" rtlCol="0">
            <a:spAutoFit/>
          </a:bodyPr>
          <a:lstStyle/>
          <a:p>
            <a:r>
              <a:rPr lang="ka-GE" sz="1100" b="1" dirty="0" smtClean="0">
                <a:solidFill>
                  <a:schemeClr val="tx2"/>
                </a:solidFill>
              </a:rPr>
              <a:t>1. ფერმის </a:t>
            </a:r>
            <a:r>
              <a:rPr lang="ka-GE" sz="1100" b="1" dirty="0">
                <a:solidFill>
                  <a:schemeClr val="tx2"/>
                </a:solidFill>
              </a:rPr>
              <a:t>მენეჯმენტი</a:t>
            </a:r>
            <a:endParaRPr lang="en-US" sz="1100" dirty="0"/>
          </a:p>
        </p:txBody>
      </p:sp>
    </p:spTree>
    <p:extLst>
      <p:ext uri="{BB962C8B-B14F-4D97-AF65-F5344CB8AC3E}">
        <p14:creationId xmlns:p14="http://schemas.microsoft.com/office/powerpoint/2010/main" val="1419384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533400"/>
            <a:ext cx="6589199" cy="1280890"/>
          </a:xfrm>
        </p:spPr>
        <p:txBody>
          <a:bodyPr>
            <a:normAutofit/>
          </a:bodyPr>
          <a:lstStyle/>
          <a:p>
            <a:r>
              <a:rPr lang="ka-GE" sz="2400" b="1" dirty="0" smtClean="0">
                <a:solidFill>
                  <a:schemeClr val="accent1"/>
                </a:solidFill>
              </a:rPr>
              <a:t>1.2. ჩანაწერების წარმოება</a:t>
            </a:r>
            <a:endParaRPr lang="en-US" sz="2400" dirty="0">
              <a:solidFill>
                <a:schemeClr val="accent1"/>
              </a:solidFill>
            </a:endParaRPr>
          </a:p>
        </p:txBody>
      </p:sp>
      <p:sp>
        <p:nvSpPr>
          <p:cNvPr id="3" name="Объект 2"/>
          <p:cNvSpPr>
            <a:spLocks noGrp="1"/>
          </p:cNvSpPr>
          <p:nvPr>
            <p:ph idx="1"/>
          </p:nvPr>
        </p:nvSpPr>
        <p:spPr>
          <a:xfrm>
            <a:off x="1447800" y="1295400"/>
            <a:ext cx="6591985" cy="3777622"/>
          </a:xfrm>
        </p:spPr>
        <p:txBody>
          <a:bodyPr>
            <a:normAutofit fontScale="62500" lnSpcReduction="20000"/>
          </a:bodyPr>
          <a:lstStyle/>
          <a:p>
            <a:pPr marL="0" indent="0">
              <a:buNone/>
            </a:pPr>
            <a:r>
              <a:rPr lang="ka-GE" b="1" dirty="0">
                <a:solidFill>
                  <a:schemeClr val="tx1"/>
                </a:solidFill>
              </a:rPr>
              <a:t>ბიზნესოპერატორებმა, რომლებიც მისდევენ მეცხოველეობას ან აწარმოებენ ცხოველური წარმოშობის პირველად პროდუქტებს, უნდა აწარმოონ შემდეგი სახის ჩანაწერები:</a:t>
            </a:r>
          </a:p>
          <a:p>
            <a:r>
              <a:rPr lang="ka-GE" dirty="0" smtClean="0"/>
              <a:t>ფერმაში </a:t>
            </a:r>
            <a:r>
              <a:rPr lang="ka-GE" dirty="0"/>
              <a:t>არსებულ ცხოველებზე;</a:t>
            </a:r>
          </a:p>
          <a:p>
            <a:r>
              <a:rPr lang="ka-GE" dirty="0"/>
              <a:t>შემოყვანილი ცხოველების საიდინტიფიკაციო ნომერი, შემოყვანის თარიღი, წარმომავლობა;</a:t>
            </a:r>
          </a:p>
          <a:p>
            <a:r>
              <a:rPr lang="ka-GE" dirty="0"/>
              <a:t>ყველა საკვების, ვეტპრეპარატების, სადეზინფექციო საშუალებების, ჰერბიციდების და სხვა, ფერმაში გამოყენებული მასალების, წარმომავლობა და გამოყენება ; </a:t>
            </a:r>
          </a:p>
          <a:p>
            <a:r>
              <a:rPr lang="ka-GE" dirty="0" smtClean="0"/>
              <a:t>კვების </a:t>
            </a:r>
            <a:r>
              <a:rPr lang="ka-GE" dirty="0"/>
              <a:t>რეჟიმისა და მართვის სხვა  ცვლილებების შესახებ;</a:t>
            </a:r>
          </a:p>
          <a:p>
            <a:r>
              <a:rPr lang="ka-GE" dirty="0">
                <a:solidFill>
                  <a:schemeClr val="tx1"/>
                </a:solidFill>
              </a:rPr>
              <a:t>დაავადებათა შემთხვევების შესახებ, რამაც შესაძლოა გავლენა მოახდინოს ცხოველური წარმოშობის სურსათის უვნებლობაზე; </a:t>
            </a:r>
          </a:p>
          <a:p>
            <a:r>
              <a:rPr lang="ka-GE" dirty="0" smtClean="0"/>
              <a:t>დაავადებული </a:t>
            </a:r>
            <a:r>
              <a:rPr lang="ka-GE" dirty="0"/>
              <a:t>ცხოველები, თარიღი, დაავადების დიაგნოზი, მკურნალობა და მისი შედეგები, </a:t>
            </a:r>
            <a:r>
              <a:rPr lang="ka-GE" dirty="0" smtClean="0"/>
              <a:t>სიკვდილიანობა</a:t>
            </a:r>
            <a:endParaRPr lang="ru-RU" dirty="0" smtClean="0"/>
          </a:p>
          <a:p>
            <a:pPr>
              <a:buFont typeface="Wingdings" panose="05000000000000000000" pitchFamily="2" charset="2"/>
              <a:buChar char="Ø"/>
            </a:pPr>
            <a:r>
              <a:rPr lang="ka-GE" dirty="0" smtClean="0">
                <a:solidFill>
                  <a:schemeClr val="tx1"/>
                </a:solidFill>
              </a:rPr>
              <a:t>ცხოველებიდან </a:t>
            </a:r>
            <a:r>
              <a:rPr lang="ka-GE" dirty="0">
                <a:solidFill>
                  <a:schemeClr val="tx1"/>
                </a:solidFill>
              </a:rPr>
              <a:t>აღებული ნებისმიერი ნიმუშის ანალიზის შედეგების შესახებ, რაც შესაძლოა მნიშვნელოვანი იყოს ადამიანის ჯანმრთელობისათვის; </a:t>
            </a:r>
          </a:p>
          <a:p>
            <a:pPr>
              <a:buFont typeface="Wingdings" panose="05000000000000000000" pitchFamily="2" charset="2"/>
              <a:buChar char="Ø"/>
            </a:pPr>
            <a:r>
              <a:rPr lang="ka-GE" dirty="0">
                <a:solidFill>
                  <a:schemeClr val="tx1"/>
                </a:solidFill>
              </a:rPr>
              <a:t>ნებისმიერი ანგარიში ცხოველების ან ცხოველური წარმოშობის პროდუქტების შემოწმებათა განხორციელების შესახებ.</a:t>
            </a:r>
            <a:endParaRPr lang="en-US" dirty="0">
              <a:solidFill>
                <a:schemeClr val="tx1"/>
              </a:solidFill>
            </a:endParaRPr>
          </a:p>
          <a:p>
            <a:endParaRPr lang="ru-RU" dirty="0" smtClean="0"/>
          </a:p>
          <a:p>
            <a:endParaRPr lang="en-US" dirty="0"/>
          </a:p>
        </p:txBody>
      </p:sp>
      <p:pic>
        <p:nvPicPr>
          <p:cNvPr id="4" name="Рисунок 3"/>
          <p:cNvPicPr>
            <a:picLocks noChangeAspect="1"/>
          </p:cNvPicPr>
          <p:nvPr/>
        </p:nvPicPr>
        <p:blipFill>
          <a:blip r:embed="rId2"/>
          <a:stretch>
            <a:fillRect/>
          </a:stretch>
        </p:blipFill>
        <p:spPr>
          <a:xfrm>
            <a:off x="6248400" y="5073022"/>
            <a:ext cx="2552700" cy="1790700"/>
          </a:xfrm>
          <a:prstGeom prst="rect">
            <a:avLst/>
          </a:prstGeom>
        </p:spPr>
      </p:pic>
      <p:sp>
        <p:nvSpPr>
          <p:cNvPr id="6" name="TextBox 5"/>
          <p:cNvSpPr txBox="1"/>
          <p:nvPr/>
        </p:nvSpPr>
        <p:spPr>
          <a:xfrm>
            <a:off x="381000" y="124912"/>
            <a:ext cx="2514600" cy="261610"/>
          </a:xfrm>
          <a:prstGeom prst="rect">
            <a:avLst/>
          </a:prstGeom>
          <a:noFill/>
        </p:spPr>
        <p:txBody>
          <a:bodyPr wrap="square" rtlCol="0">
            <a:spAutoFit/>
          </a:bodyPr>
          <a:lstStyle/>
          <a:p>
            <a:r>
              <a:rPr lang="ka-GE" sz="1100" b="1" dirty="0" smtClean="0">
                <a:solidFill>
                  <a:schemeClr val="tx2"/>
                </a:solidFill>
              </a:rPr>
              <a:t>1. ფერმის </a:t>
            </a:r>
            <a:r>
              <a:rPr lang="ka-GE" sz="1100" b="1" dirty="0">
                <a:solidFill>
                  <a:schemeClr val="tx2"/>
                </a:solidFill>
              </a:rPr>
              <a:t>მენეჯმენტი</a:t>
            </a:r>
            <a:endParaRPr lang="en-US" sz="1100" dirty="0"/>
          </a:p>
        </p:txBody>
      </p:sp>
    </p:spTree>
    <p:extLst>
      <p:ext uri="{BB962C8B-B14F-4D97-AF65-F5344CB8AC3E}">
        <p14:creationId xmlns:p14="http://schemas.microsoft.com/office/powerpoint/2010/main" val="4151720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GEP</Template>
  <TotalTime>414</TotalTime>
  <Words>2963</Words>
  <Application>Microsoft Office PowerPoint</Application>
  <PresentationFormat>On-screen Show (4:3)</PresentationFormat>
  <Paragraphs>294</Paragraphs>
  <Slides>37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Sylfaen</vt:lpstr>
      <vt:lpstr>Wingdings</vt:lpstr>
      <vt:lpstr>Wingdings 3</vt:lpstr>
      <vt:lpstr>Легкий дым</vt:lpstr>
      <vt:lpstr>აგრო წარმოების  სანიმუშო პრაქტიკა მეცხოველეობაში</vt:lpstr>
      <vt:lpstr>GAP -ის მიზანია </vt:lpstr>
      <vt:lpstr>                                                               საფრთხეები </vt:lpstr>
      <vt:lpstr>სანიმუშო პრაქტიკის მიმართულებები</vt:lpstr>
      <vt:lpstr>1. ფერმის მენეჯმენტი</vt:lpstr>
      <vt:lpstr>1.1. სამართლებრივი            ვალდებულებები</vt:lpstr>
      <vt:lpstr>კანონის მოთხოვნები</vt:lpstr>
      <vt:lpstr>კანონის მოთხოვნები და გამარტივებული წესები აგრეთვე ვრცელდება</vt:lpstr>
      <vt:lpstr>1.2. ჩანაწერების წარმოება</vt:lpstr>
      <vt:lpstr>PowerPoint Presentation</vt:lpstr>
      <vt:lpstr>1.3.ცხოველთა იდენტიფიკაცია</vt:lpstr>
      <vt:lpstr>1.4.სოციალ-ეკონომიკური ასპექტები</vt:lpstr>
      <vt:lpstr>2. ცხოველთა ჯანმრთელობა   და   კეთილდღეობა</vt:lpstr>
      <vt:lpstr>2.1. დაავადებებისადმი გამძლე ნახირის შექმნა </vt:lpstr>
      <vt:lpstr>2.2. ცხოველთა დაავადების პრევენცია </vt:lpstr>
      <vt:lpstr>2.3. ცხოველთა ჯანმრთელობის მართვის ეფექტური პროგრამების ორგანიზება </vt:lpstr>
      <vt:lpstr>ცხოველთა კეთილდღეობა</vt:lpstr>
      <vt:lpstr>3. დაავადების ჰიგიენა და პროფილაქტიკა</vt:lpstr>
      <vt:lpstr>ბიოუსაფრთხოებისა და საკვების უვნებლობის თვალსაზრისით ფერმის ფლობელებსა და მენეჯერებს მოეთხოვებათ : </vt:lpstr>
      <vt:lpstr>4. ვეტერინარული მედიკამენტები და ბიოლოგიური საშუალებები</vt:lpstr>
      <vt:lpstr>ბიზნესოპერატორის ვალდებულებები  ვეტერინარიის სფეროში ( კანონმდებლობით) </vt:lpstr>
      <vt:lpstr> 5. ცხოველთა კვება და დარწყულება </vt:lpstr>
      <vt:lpstr>5.1.საკვებისა და წყლის სანდო წყაროებიდან მოწოდება; </vt:lpstr>
      <vt:lpstr>5.2.სათანადო რაოდენობისა და ხარისხის საკვებისა და წყლის გამოყენება; </vt:lpstr>
      <vt:lpstr> 5.3.საკვების სათანადო პირობებში შენახვა; </vt:lpstr>
      <vt:lpstr>5.4.მეურნეობაში შემოსული საკვების აღრიცხვა  </vt:lpstr>
      <vt:lpstr>ბიოლოგიური საფრთხეები</vt:lpstr>
      <vt:lpstr>ქიმიური საფრთხეები</vt:lpstr>
      <vt:lpstr>ფიზიკური საფრთხეები</vt:lpstr>
      <vt:lpstr>6. გარემო და ინფრასტრუქტურა</vt:lpstr>
      <vt:lpstr>6.2. ბიოლოგიური საფრთხეები </vt:lpstr>
      <vt:lpstr>6.3. ქიმიური საფრთხეები </vt:lpstr>
      <vt:lpstr>6.4.ფიზიკური საფრთხეები </vt:lpstr>
      <vt:lpstr>7. ცხოველებსა და ცხოველურ პროდუქტებთან  მუშაობის პრაქტიკა.</vt:lpstr>
      <vt:lpstr>7.2. ქიმიური საფრთხეები </vt:lpstr>
      <vt:lpstr>7.3. ფიზიკური საფრთხეები </vt:lpstr>
      <vt:lpstr>მადლობა ყურადღებისთვის!</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აგრო წარმოების  სანიმუშო პრაქტიკა მეცხოველეობაში</dc:title>
  <dc:creator>user</dc:creator>
  <cp:lastModifiedBy>lali tabatadze</cp:lastModifiedBy>
  <cp:revision>30</cp:revision>
  <dcterms:created xsi:type="dcterms:W3CDTF">2015-06-16T07:33:17Z</dcterms:created>
  <dcterms:modified xsi:type="dcterms:W3CDTF">2015-10-20T11:20:54Z</dcterms:modified>
</cp:coreProperties>
</file>